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handoutMasterIdLst>
    <p:handoutMasterId r:id="rId9"/>
  </p:handoutMasterIdLst>
  <p:sldIdLst>
    <p:sldId id="256" r:id="rId3"/>
    <p:sldId id="257" r:id="rId4"/>
    <p:sldId id="258" r:id="rId5"/>
    <p:sldId id="259" r:id="rId6"/>
    <p:sldId id="260" r:id="rId7"/>
  </p:sldIdLst>
  <p:sldSz cx="7559675" cy="10259695"/>
  <p:notesSz cx="6858000" cy="914400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handoutMaster" Target="handoutMasters/handoutMaster1.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3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292031" y="1143000"/>
            <a:ext cx="2273938"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image" Target="../media/image1.pn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9" Type="http://schemas.openxmlformats.org/officeDocument/2006/relationships/image" Target="../media/image10.png"/><Relationship Id="rId8" Type="http://schemas.openxmlformats.org/officeDocument/2006/relationships/image" Target="../media/image9.png"/><Relationship Id="rId7" Type="http://schemas.openxmlformats.org/officeDocument/2006/relationships/image" Target="../media/image8.png"/><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 Id="rId3" Type="http://schemas.openxmlformats.org/officeDocument/2006/relationships/image" Target="../media/image4.png"/><Relationship Id="rId20" Type="http://schemas.openxmlformats.org/officeDocument/2006/relationships/slideLayout" Target="../slideLayouts/slideLayout1.xml"/><Relationship Id="rId2" Type="http://schemas.openxmlformats.org/officeDocument/2006/relationships/image" Target="../media/image3.png"/><Relationship Id="rId19" Type="http://schemas.openxmlformats.org/officeDocument/2006/relationships/tags" Target="../tags/tag10.xml"/><Relationship Id="rId18" Type="http://schemas.openxmlformats.org/officeDocument/2006/relationships/tags" Target="../tags/tag9.xml"/><Relationship Id="rId17" Type="http://schemas.openxmlformats.org/officeDocument/2006/relationships/tags" Target="../tags/tag8.xml"/><Relationship Id="rId16" Type="http://schemas.openxmlformats.org/officeDocument/2006/relationships/tags" Target="../tags/tag7.xml"/><Relationship Id="rId15" Type="http://schemas.openxmlformats.org/officeDocument/2006/relationships/tags" Target="../tags/tag6.xml"/><Relationship Id="rId14" Type="http://schemas.openxmlformats.org/officeDocument/2006/relationships/image" Target="../media/image1.png"/><Relationship Id="rId13" Type="http://schemas.openxmlformats.org/officeDocument/2006/relationships/tags" Target="../tags/tag5.xml"/><Relationship Id="rId12" Type="http://schemas.openxmlformats.org/officeDocument/2006/relationships/image" Target="../media/image13.png"/><Relationship Id="rId11" Type="http://schemas.openxmlformats.org/officeDocument/2006/relationships/image" Target="../media/image12.png"/><Relationship Id="rId10" Type="http://schemas.openxmlformats.org/officeDocument/2006/relationships/image" Target="../media/image11.pn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9" Type="http://schemas.openxmlformats.org/officeDocument/2006/relationships/image" Target="../media/image21.png"/><Relationship Id="rId8" Type="http://schemas.openxmlformats.org/officeDocument/2006/relationships/image" Target="../media/image20.png"/><Relationship Id="rId7" Type="http://schemas.openxmlformats.org/officeDocument/2006/relationships/image" Target="../media/image19.jpeg"/><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3" Type="http://schemas.openxmlformats.org/officeDocument/2006/relationships/image" Target="../media/image15.png"/><Relationship Id="rId29" Type="http://schemas.openxmlformats.org/officeDocument/2006/relationships/slideLayout" Target="../slideLayouts/slideLayout1.xml"/><Relationship Id="rId28" Type="http://schemas.openxmlformats.org/officeDocument/2006/relationships/tags" Target="../tags/tag13.xml"/><Relationship Id="rId27" Type="http://schemas.openxmlformats.org/officeDocument/2006/relationships/image" Target="../media/image1.png"/><Relationship Id="rId26" Type="http://schemas.openxmlformats.org/officeDocument/2006/relationships/tags" Target="../tags/tag12.xml"/><Relationship Id="rId25" Type="http://schemas.openxmlformats.org/officeDocument/2006/relationships/image" Target="../media/image36.jpeg"/><Relationship Id="rId24" Type="http://schemas.openxmlformats.org/officeDocument/2006/relationships/image" Target="../media/image35.png"/><Relationship Id="rId23" Type="http://schemas.openxmlformats.org/officeDocument/2006/relationships/image" Target="../media/image34.png"/><Relationship Id="rId22" Type="http://schemas.openxmlformats.org/officeDocument/2006/relationships/image" Target="../media/image33.png"/><Relationship Id="rId21" Type="http://schemas.openxmlformats.org/officeDocument/2006/relationships/image" Target="../media/image32.png"/><Relationship Id="rId20" Type="http://schemas.openxmlformats.org/officeDocument/2006/relationships/image" Target="../media/image31.png"/><Relationship Id="rId2" Type="http://schemas.openxmlformats.org/officeDocument/2006/relationships/image" Target="../media/image14.png"/><Relationship Id="rId19" Type="http://schemas.openxmlformats.org/officeDocument/2006/relationships/image" Target="../media/image12.png"/><Relationship Id="rId18" Type="http://schemas.openxmlformats.org/officeDocument/2006/relationships/image" Target="../media/image30.png"/><Relationship Id="rId17" Type="http://schemas.openxmlformats.org/officeDocument/2006/relationships/image" Target="../media/image29.png"/><Relationship Id="rId16" Type="http://schemas.openxmlformats.org/officeDocument/2006/relationships/image" Target="../media/image28.png"/><Relationship Id="rId15" Type="http://schemas.openxmlformats.org/officeDocument/2006/relationships/image" Target="../media/image27.png"/><Relationship Id="rId14" Type="http://schemas.openxmlformats.org/officeDocument/2006/relationships/image" Target="../media/image26.png"/><Relationship Id="rId13" Type="http://schemas.openxmlformats.org/officeDocument/2006/relationships/image" Target="../media/image25.png"/><Relationship Id="rId12" Type="http://schemas.openxmlformats.org/officeDocument/2006/relationships/image" Target="../media/image24.png"/><Relationship Id="rId11" Type="http://schemas.openxmlformats.org/officeDocument/2006/relationships/image" Target="../media/image23.png"/><Relationship Id="rId10" Type="http://schemas.openxmlformats.org/officeDocument/2006/relationships/image" Target="../media/image22.png"/><Relationship Id="rId1" Type="http://schemas.openxmlformats.org/officeDocument/2006/relationships/tags" Target="../tags/tag11.xml"/></Relationships>
</file>

<file path=ppt/slides/_rels/slide4.xml.rels><?xml version="1.0" encoding="UTF-8" standalone="yes"?>
<Relationships xmlns="http://schemas.openxmlformats.org/package/2006/relationships"><Relationship Id="rId9" Type="http://schemas.openxmlformats.org/officeDocument/2006/relationships/image" Target="../media/image44.png"/><Relationship Id="rId8" Type="http://schemas.openxmlformats.org/officeDocument/2006/relationships/image" Target="../media/image43.png"/><Relationship Id="rId7" Type="http://schemas.openxmlformats.org/officeDocument/2006/relationships/image" Target="../media/image12.png"/><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 Id="rId3" Type="http://schemas.openxmlformats.org/officeDocument/2006/relationships/image" Target="../media/image39.jpeg"/><Relationship Id="rId25" Type="http://schemas.openxmlformats.org/officeDocument/2006/relationships/slideLayout" Target="../slideLayouts/slideLayout1.xml"/><Relationship Id="rId24" Type="http://schemas.openxmlformats.org/officeDocument/2006/relationships/tags" Target="../tags/tag27.xml"/><Relationship Id="rId23" Type="http://schemas.openxmlformats.org/officeDocument/2006/relationships/tags" Target="../tags/tag26.xml"/><Relationship Id="rId22" Type="http://schemas.openxmlformats.org/officeDocument/2006/relationships/tags" Target="../tags/tag25.xml"/><Relationship Id="rId21" Type="http://schemas.openxmlformats.org/officeDocument/2006/relationships/tags" Target="../tags/tag24.xml"/><Relationship Id="rId20" Type="http://schemas.openxmlformats.org/officeDocument/2006/relationships/tags" Target="../tags/tag23.xml"/><Relationship Id="rId2" Type="http://schemas.openxmlformats.org/officeDocument/2006/relationships/image" Target="../media/image38.png"/><Relationship Id="rId19" Type="http://schemas.openxmlformats.org/officeDocument/2006/relationships/tags" Target="../tags/tag22.xml"/><Relationship Id="rId18" Type="http://schemas.openxmlformats.org/officeDocument/2006/relationships/tags" Target="../tags/tag21.xml"/><Relationship Id="rId17" Type="http://schemas.openxmlformats.org/officeDocument/2006/relationships/tags" Target="../tags/tag20.xml"/><Relationship Id="rId16" Type="http://schemas.openxmlformats.org/officeDocument/2006/relationships/tags" Target="../tags/tag19.xml"/><Relationship Id="rId15" Type="http://schemas.openxmlformats.org/officeDocument/2006/relationships/tags" Target="../tags/tag18.xml"/><Relationship Id="rId14" Type="http://schemas.openxmlformats.org/officeDocument/2006/relationships/tags" Target="../tags/tag17.xml"/><Relationship Id="rId13" Type="http://schemas.openxmlformats.org/officeDocument/2006/relationships/tags" Target="../tags/tag16.xml"/><Relationship Id="rId12" Type="http://schemas.openxmlformats.org/officeDocument/2006/relationships/tags" Target="../tags/tag15.xml"/><Relationship Id="rId11" Type="http://schemas.openxmlformats.org/officeDocument/2006/relationships/image" Target="../media/image1.png"/><Relationship Id="rId10" Type="http://schemas.openxmlformats.org/officeDocument/2006/relationships/tags" Target="../tags/tag14.xml"/><Relationship Id="rId1" Type="http://schemas.openxmlformats.org/officeDocument/2006/relationships/image" Target="../media/image37.png"/></Relationships>
</file>

<file path=ppt/slides/_rels/slide5.xml.rels><?xml version="1.0" encoding="UTF-8" standalone="yes"?>
<Relationships xmlns="http://schemas.openxmlformats.org/package/2006/relationships"><Relationship Id="rId9" Type="http://schemas.openxmlformats.org/officeDocument/2006/relationships/image" Target="../media/image52.png"/><Relationship Id="rId8" Type="http://schemas.openxmlformats.org/officeDocument/2006/relationships/image" Target="../media/image51.png"/><Relationship Id="rId7" Type="http://schemas.openxmlformats.org/officeDocument/2006/relationships/image" Target="../media/image50.png"/><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47.png"/><Relationship Id="rId3" Type="http://schemas.openxmlformats.org/officeDocument/2006/relationships/image" Target="../media/image46.png"/><Relationship Id="rId29" Type="http://schemas.openxmlformats.org/officeDocument/2006/relationships/slideLayout" Target="../slideLayouts/slideLayout1.xml"/><Relationship Id="rId28" Type="http://schemas.openxmlformats.org/officeDocument/2006/relationships/tags" Target="../tags/tag30.xml"/><Relationship Id="rId27" Type="http://schemas.openxmlformats.org/officeDocument/2006/relationships/image" Target="../media/image1.png"/><Relationship Id="rId26" Type="http://schemas.openxmlformats.org/officeDocument/2006/relationships/tags" Target="../tags/tag29.xml"/><Relationship Id="rId25" Type="http://schemas.openxmlformats.org/officeDocument/2006/relationships/image" Target="../media/image36.jpeg"/><Relationship Id="rId24" Type="http://schemas.openxmlformats.org/officeDocument/2006/relationships/image" Target="../media/image66.png"/><Relationship Id="rId23" Type="http://schemas.openxmlformats.org/officeDocument/2006/relationships/image" Target="../media/image65.png"/><Relationship Id="rId22" Type="http://schemas.openxmlformats.org/officeDocument/2006/relationships/image" Target="../media/image64.png"/><Relationship Id="rId21" Type="http://schemas.openxmlformats.org/officeDocument/2006/relationships/image" Target="../media/image12.png"/><Relationship Id="rId20" Type="http://schemas.openxmlformats.org/officeDocument/2006/relationships/image" Target="../media/image63.png"/><Relationship Id="rId2" Type="http://schemas.openxmlformats.org/officeDocument/2006/relationships/image" Target="../media/image45.png"/><Relationship Id="rId19" Type="http://schemas.openxmlformats.org/officeDocument/2006/relationships/image" Target="../media/image62.png"/><Relationship Id="rId18" Type="http://schemas.openxmlformats.org/officeDocument/2006/relationships/image" Target="../media/image61.png"/><Relationship Id="rId17" Type="http://schemas.openxmlformats.org/officeDocument/2006/relationships/image" Target="../media/image60.png"/><Relationship Id="rId16" Type="http://schemas.openxmlformats.org/officeDocument/2006/relationships/image" Target="../media/image59.png"/><Relationship Id="rId15" Type="http://schemas.openxmlformats.org/officeDocument/2006/relationships/image" Target="../media/image58.png"/><Relationship Id="rId14" Type="http://schemas.openxmlformats.org/officeDocument/2006/relationships/image" Target="../media/image57.png"/><Relationship Id="rId13" Type="http://schemas.openxmlformats.org/officeDocument/2006/relationships/image" Target="../media/image56.png"/><Relationship Id="rId12" Type="http://schemas.openxmlformats.org/officeDocument/2006/relationships/image" Target="../media/image55.png"/><Relationship Id="rId11" Type="http://schemas.openxmlformats.org/officeDocument/2006/relationships/image" Target="../media/image54.png"/><Relationship Id="rId10" Type="http://schemas.openxmlformats.org/officeDocument/2006/relationships/image" Target="../media/image53.jpeg"/><Relationship Id="rId1" Type="http://schemas.openxmlformats.org/officeDocument/2006/relationships/tags" Target="../tags/tag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如本科技英文LOGO"/>
          <p:cNvPicPr/>
          <p:nvPr>
            <p:custDataLst>
              <p:tags r:id="rId1"/>
            </p:custDataLst>
          </p:nvPr>
        </p:nvPicPr>
        <p:blipFill>
          <a:blip r:embed="rId2"/>
          <a:stretch>
            <a:fillRect/>
          </a:stretch>
        </p:blipFill>
        <p:spPr>
          <a:xfrm>
            <a:off x="5318760" y="473075"/>
            <a:ext cx="1928495" cy="338455"/>
          </a:xfrm>
          <a:prstGeom prst="rect">
            <a:avLst/>
          </a:prstGeom>
        </p:spPr>
      </p:pic>
      <p:sp>
        <p:nvSpPr>
          <p:cNvPr id="3" name="textbox 2"/>
          <p:cNvSpPr/>
          <p:nvPr>
            <p:custDataLst>
              <p:tags r:id="rId3"/>
            </p:custDataLst>
          </p:nvPr>
        </p:nvSpPr>
        <p:spPr>
          <a:xfrm>
            <a:off x="342265" y="4316730"/>
            <a:ext cx="6904990" cy="1134745"/>
          </a:xfrm>
          <a:prstGeom prst="rect">
            <a:avLst/>
          </a:prstGeom>
        </p:spPr>
        <p:txBody>
          <a:bodyPr vert="horz" wrap="square" lIns="0" tIns="0" rIns="0" bIns="0"/>
          <a:p>
            <a:pPr algn="l" rtl="0" eaLnBrk="0">
              <a:lnSpc>
                <a:spcPct val="100000"/>
              </a:lnSpc>
            </a:pPr>
            <a:endParaRPr lang="en-US" altLang="en-US" sz="100" dirty="0"/>
          </a:p>
          <a:p>
            <a:pPr marL="12700" algn="ctr" rtl="0" eaLnBrk="0">
              <a:lnSpc>
                <a:spcPct val="88000"/>
              </a:lnSpc>
            </a:pPr>
            <a:r>
              <a:rPr sz="4600" b="1" kern="0" spc="120" dirty="0">
                <a:solidFill>
                  <a:srgbClr val="FF0000">
                    <a:alpha val="100000"/>
                  </a:srgbClr>
                </a:solidFill>
                <a:latin typeface="微软雅黑" panose="020B0503020204020204" charset="-122"/>
                <a:ea typeface="微软雅黑" panose="020B0503020204020204" charset="-122"/>
                <a:cs typeface="微软雅黑" panose="020B0503020204020204" charset="-122"/>
              </a:rPr>
              <a:t>RVC</a:t>
            </a:r>
            <a:r>
              <a:rPr sz="4600" b="1" kern="0" spc="120" dirty="0">
                <a:solidFill>
                  <a:srgbClr val="231F20">
                    <a:alpha val="100000"/>
                  </a:srgbClr>
                </a:solidFill>
                <a:latin typeface="微软雅黑" panose="020B0503020204020204" charset="-122"/>
                <a:ea typeface="微软雅黑" panose="020B0503020204020204" charset="-122"/>
                <a:cs typeface="微软雅黑" panose="020B0503020204020204" charset="-122"/>
              </a:rPr>
              <a:t> </a:t>
            </a:r>
            <a:r>
              <a:rPr lang="en-US" sz="4600" kern="0" spc="120" dirty="0">
                <a:solidFill>
                  <a:srgbClr val="231F20">
                    <a:alpha val="100000"/>
                  </a:srgbClr>
                </a:solidFill>
                <a:latin typeface="微软雅黑" panose="020B0503020204020204" charset="-122"/>
                <a:ea typeface="微软雅黑" panose="020B0503020204020204" charset="-122"/>
                <a:cs typeface="微软雅黑" panose="020B0503020204020204" charset="-122"/>
              </a:rPr>
              <a:t>S</a:t>
            </a:r>
            <a:r>
              <a:rPr sz="4600" kern="0" spc="120" dirty="0">
                <a:solidFill>
                  <a:srgbClr val="231F20">
                    <a:alpha val="100000"/>
                  </a:srgbClr>
                </a:solidFill>
                <a:latin typeface="微软雅黑" panose="020B0503020204020204" charset="-122"/>
                <a:ea typeface="微软雅黑" panose="020B0503020204020204" charset="-122"/>
                <a:cs typeface="微软雅黑" panose="020B0503020204020204" charset="-122"/>
              </a:rPr>
              <a:t>eries</a:t>
            </a:r>
            <a:endParaRPr sz="4600" b="1" kern="0" spc="12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12700" algn="ctr" rtl="0" eaLnBrk="0">
              <a:lnSpc>
                <a:spcPct val="88000"/>
              </a:lnSpc>
            </a:pPr>
            <a:r>
              <a:rPr sz="4600" b="1" kern="0" spc="120" dirty="0">
                <a:solidFill>
                  <a:srgbClr val="231F20">
                    <a:alpha val="100000"/>
                  </a:srgbClr>
                </a:solidFill>
                <a:latin typeface="微软雅黑" panose="020B0503020204020204" charset="-122"/>
                <a:ea typeface="微软雅黑" panose="020B0503020204020204" charset="-122"/>
                <a:cs typeface="微软雅黑" panose="020B0503020204020204" charset="-122"/>
              </a:rPr>
              <a:t>3D Area Scanner</a:t>
            </a:r>
            <a:endParaRPr sz="4600" b="1" kern="0" spc="12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algn="l" rtl="0" eaLnBrk="0">
              <a:lnSpc>
                <a:spcPct val="103000"/>
              </a:lnSpc>
            </a:pPr>
            <a:endParaRPr lang="en-US" altLang="en-US" sz="1000" dirty="0"/>
          </a:p>
          <a:p>
            <a:pPr algn="ctr" rtl="0" eaLnBrk="0">
              <a:lnSpc>
                <a:spcPct val="84000"/>
              </a:lnSpc>
              <a:spcBef>
                <a:spcPts val="0"/>
              </a:spcBef>
            </a:pPr>
            <a:r>
              <a:rPr sz="2600" b="1" kern="0" spc="-90" dirty="0">
                <a:solidFill>
                  <a:srgbClr val="231F20">
                    <a:alpha val="100000"/>
                  </a:srgbClr>
                </a:solidFill>
                <a:latin typeface="微软雅黑" panose="020B0503020204020204" charset="-122"/>
                <a:ea typeface="微软雅黑" panose="020B0503020204020204" charset="-122"/>
                <a:cs typeface="微软雅黑" panose="020B0503020204020204" charset="-122"/>
              </a:rPr>
              <a:t>RVC-</a:t>
            </a:r>
            <a:r>
              <a:rPr lang="en-US" sz="2600" b="1" kern="0" spc="-90" dirty="0">
                <a:solidFill>
                  <a:srgbClr val="231F20">
                    <a:alpha val="100000"/>
                  </a:srgbClr>
                </a:solidFill>
                <a:latin typeface="微软雅黑" panose="020B0503020204020204" charset="-122"/>
                <a:ea typeface="微软雅黑" panose="020B0503020204020204" charset="-122"/>
                <a:cs typeface="微软雅黑" panose="020B0503020204020204" charset="-122"/>
              </a:rPr>
              <a:t>G</a:t>
            </a:r>
            <a:r>
              <a:rPr sz="2600" b="1" kern="0" spc="-90" dirty="0">
                <a:solidFill>
                  <a:srgbClr val="231F20">
                    <a:alpha val="100000"/>
                  </a:srgbClr>
                </a:solidFill>
                <a:latin typeface="微软雅黑" panose="020B0503020204020204" charset="-122"/>
                <a:ea typeface="微软雅黑" panose="020B0503020204020204" charset="-122"/>
                <a:cs typeface="微软雅黑" panose="020B0503020204020204" charset="-122"/>
              </a:rPr>
              <a:t> </a:t>
            </a:r>
            <a:r>
              <a:rPr sz="2600" kern="0" spc="-90" dirty="0">
                <a:solidFill>
                  <a:srgbClr val="231F20">
                    <a:alpha val="100000"/>
                  </a:srgbClr>
                </a:solidFill>
                <a:latin typeface="微软雅黑" panose="020B0503020204020204" charset="-122"/>
                <a:ea typeface="微软雅黑" panose="020B0503020204020204" charset="-122"/>
                <a:cs typeface="微软雅黑" panose="020B0503020204020204" charset="-122"/>
              </a:rPr>
              <a:t>series </a:t>
            </a:r>
            <a:endParaRPr lang="en-US" altLang="en-US" sz="2600" dirty="0">
              <a:latin typeface="微软雅黑" panose="020B0503020204020204" charset="-122"/>
              <a:ea typeface="微软雅黑" panose="020B0503020204020204" charset="-122"/>
            </a:endParaRPr>
          </a:p>
        </p:txBody>
      </p:sp>
      <p:sp>
        <p:nvSpPr>
          <p:cNvPr id="7" name="textbox 4"/>
          <p:cNvSpPr/>
          <p:nvPr>
            <p:custDataLst>
              <p:tags r:id="rId4"/>
            </p:custDataLst>
          </p:nvPr>
        </p:nvSpPr>
        <p:spPr>
          <a:xfrm>
            <a:off x="2748798" y="9379090"/>
            <a:ext cx="2091689" cy="275590"/>
          </a:xfrm>
          <a:prstGeom prst="rect">
            <a:avLst/>
          </a:prstGeom>
        </p:spPr>
        <p:txBody>
          <a:bodyPr vert="horz" wrap="square" lIns="0" tIns="0" rIns="0" bIns="0"/>
          <a:p>
            <a:pPr algn="l" rtl="0" eaLnBrk="0">
              <a:lnSpc>
                <a:spcPct val="83000"/>
              </a:lnSpc>
            </a:pPr>
            <a:endParaRPr lang="en-US" altLang="en-US" sz="100" dirty="0"/>
          </a:p>
          <a:p>
            <a:pPr marL="12700" algn="ctr" rtl="0" eaLnBrk="0">
              <a:lnSpc>
                <a:spcPts val="1965"/>
              </a:lnSpc>
            </a:pPr>
            <a:r>
              <a:rPr sz="1400" kern="0" spc="290" dirty="0">
                <a:solidFill>
                  <a:srgbClr val="231F20">
                    <a:alpha val="69803"/>
                  </a:srgbClr>
                </a:solidFill>
                <a:latin typeface="Arial" panose="020B0604020202020204"/>
                <a:ea typeface="Arial" panose="020B0604020202020204"/>
                <a:cs typeface="Arial" panose="020B0604020202020204"/>
              </a:rPr>
              <a:t>www.rvbust.com</a:t>
            </a:r>
            <a:endParaRPr lang="en-US" altLang="en-US" sz="1400" dirty="0"/>
          </a:p>
        </p:txBody>
      </p:sp>
      <p:sp>
        <p:nvSpPr>
          <p:cNvPr id="9" name="textbox 10"/>
          <p:cNvSpPr/>
          <p:nvPr>
            <p:custDataLst>
              <p:tags r:id="rId5"/>
            </p:custDataLst>
          </p:nvPr>
        </p:nvSpPr>
        <p:spPr>
          <a:xfrm>
            <a:off x="5874385" y="758825"/>
            <a:ext cx="1449070" cy="172085"/>
          </a:xfrm>
          <a:prstGeom prst="rect">
            <a:avLst/>
          </a:prstGeom>
        </p:spPr>
        <p:txBody>
          <a:bodyPr vert="horz" wrap="square" lIns="0" tIns="0" rIns="0" bIns="0"/>
          <a:p>
            <a:pPr algn="l" rtl="0" eaLnBrk="0">
              <a:lnSpc>
                <a:spcPct val="83000"/>
              </a:lnSpc>
            </a:pPr>
            <a:endParaRPr lang="en-US" altLang="en-US" sz="100" dirty="0"/>
          </a:p>
          <a:p>
            <a:pPr marL="12700" algn="l" rtl="0" eaLnBrk="0">
              <a:lnSpc>
                <a:spcPts val="1155"/>
              </a:lnSpc>
            </a:pP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Intelligent </a:t>
            </a:r>
            <a:r>
              <a:rPr 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H</a:t>
            </a: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and-</a:t>
            </a:r>
            <a:r>
              <a:rPr 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e</a:t>
            </a: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ye </a:t>
            </a:r>
            <a:r>
              <a:rPr 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E</a:t>
            </a: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xpert</a:t>
            </a:r>
            <a:endParaRPr lang="en-US" alt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
          <p:cNvSpPr/>
          <p:nvPr/>
        </p:nvSpPr>
        <p:spPr>
          <a:xfrm>
            <a:off x="1079" y="3627818"/>
            <a:ext cx="7558913" cy="6632181"/>
          </a:xfrm>
          <a:prstGeom prst="rect">
            <a:avLst/>
          </a:prstGeom>
          <a:solidFill>
            <a:srgbClr val="ECECEC">
              <a:alpha val="100000"/>
            </a:srgbClr>
          </a:solidFill>
          <a:ln cap="flat">
            <a:noFill/>
            <a:prstDash val="solid"/>
            <a:miter lim="0"/>
          </a:ln>
        </p:spPr>
        <p:txBody>
          <a:bodyPr rtlCol="0"/>
          <a:lstStyle/>
          <a:p>
            <a:pPr algn="ctr"/>
            <a:endParaRPr lang="zh-CN" altLang="en-US"/>
          </a:p>
        </p:txBody>
      </p:sp>
      <p:sp>
        <p:nvSpPr>
          <p:cNvPr id="14" name="textbox 14"/>
          <p:cNvSpPr/>
          <p:nvPr/>
        </p:nvSpPr>
        <p:spPr>
          <a:xfrm>
            <a:off x="421640" y="837565"/>
            <a:ext cx="6890385" cy="2482215"/>
          </a:xfrm>
          <a:prstGeom prst="rect">
            <a:avLst/>
          </a:prstGeom>
        </p:spPr>
        <p:txBody>
          <a:bodyPr vert="horz" wrap="square" lIns="0" tIns="0" rIns="0" bIns="0"/>
          <a:lstStyle/>
          <a:p>
            <a:pPr algn="l" rtl="0" eaLnBrk="0">
              <a:lnSpc>
                <a:spcPct val="91000"/>
              </a:lnSpc>
            </a:pPr>
            <a:endParaRPr lang="en-US" altLang="en-US" sz="100" dirty="0"/>
          </a:p>
          <a:p>
            <a:pPr marL="12700" algn="l" rtl="0" eaLnBrk="0">
              <a:lnSpc>
                <a:spcPct val="82000"/>
              </a:lnSpc>
            </a:pPr>
            <a:r>
              <a:rPr sz="3600" b="1" kern="0" spc="-20" dirty="0">
                <a:solidFill>
                  <a:srgbClr val="231F20">
                    <a:alpha val="100000"/>
                  </a:srgbClr>
                </a:solidFill>
                <a:latin typeface="微软雅黑" panose="020B0503020204020204" charset="-122"/>
                <a:ea typeface="微软雅黑" panose="020B0503020204020204" charset="-122"/>
                <a:cs typeface="微软雅黑" panose="020B0503020204020204" charset="-122"/>
              </a:rPr>
              <a:t>RVC-G31800</a:t>
            </a:r>
            <a:endParaRPr lang="en-US" altLang="en-US" sz="3600" dirty="0"/>
          </a:p>
          <a:p>
            <a:pPr marL="21590" algn="l" rtl="0" eaLnBrk="0">
              <a:lnSpc>
                <a:spcPct val="89000"/>
              </a:lnSpc>
              <a:spcBef>
                <a:spcPts val="205"/>
              </a:spcBef>
            </a:pPr>
            <a:r>
              <a:rPr lang="en-US" sz="4000" b="1" kern="0" spc="30" dirty="0">
                <a:solidFill>
                  <a:srgbClr val="FF0000"/>
                </a:solidFill>
                <a:latin typeface="微软雅黑" panose="020B0503020204020204" charset="-122"/>
                <a:ea typeface="微软雅黑" panose="020B0503020204020204" charset="-122"/>
                <a:cs typeface="微软雅黑" panose="020B0503020204020204" charset="-122"/>
              </a:rPr>
              <a:t> </a:t>
            </a:r>
            <a:r>
              <a:rPr sz="4000" b="1" kern="0" spc="30" dirty="0">
                <a:solidFill>
                  <a:srgbClr val="FF0000"/>
                </a:solidFill>
                <a:latin typeface="微软雅黑" panose="020B0503020204020204" charset="-122"/>
                <a:ea typeface="微软雅黑" panose="020B0503020204020204" charset="-122"/>
                <a:cs typeface="微软雅黑" panose="020B0503020204020204" charset="-122"/>
              </a:rPr>
              <a:t>Medium field of view</a:t>
            </a:r>
            <a:r>
              <a:rPr sz="4800" kern="0" spc="30" dirty="0">
                <a:latin typeface="微软雅黑" panose="020B0503020204020204" charset="-122"/>
                <a:ea typeface="微软雅黑" panose="020B0503020204020204" charset="-122"/>
                <a:cs typeface="微软雅黑" panose="020B0503020204020204" charset="-122"/>
              </a:rPr>
              <a:t> </a:t>
            </a:r>
            <a:endParaRPr sz="4800" kern="0" spc="30" dirty="0">
              <a:latin typeface="微软雅黑" panose="020B0503020204020204" charset="-122"/>
              <a:ea typeface="微软雅黑" panose="020B0503020204020204" charset="-122"/>
              <a:cs typeface="微软雅黑" panose="020B0503020204020204" charset="-122"/>
            </a:endParaRPr>
          </a:p>
          <a:p>
            <a:pPr marL="21590" algn="l" rtl="0" eaLnBrk="0">
              <a:lnSpc>
                <a:spcPct val="89000"/>
              </a:lnSpc>
              <a:spcBef>
                <a:spcPts val="205"/>
              </a:spcBef>
            </a:pPr>
            <a:r>
              <a:rPr sz="3600" kern="0" spc="30" dirty="0">
                <a:latin typeface="微软雅黑" panose="020B0503020204020204" charset="-122"/>
                <a:ea typeface="微软雅黑" panose="020B0503020204020204" charset="-122"/>
                <a:cs typeface="微软雅黑" panose="020B0503020204020204" charset="-122"/>
              </a:rPr>
              <a:t>3D </a:t>
            </a:r>
            <a:r>
              <a:rPr lang="en-US" sz="3600" kern="0" spc="30" dirty="0">
                <a:latin typeface="微软雅黑" panose="020B0503020204020204" charset="-122"/>
                <a:ea typeface="微软雅黑" panose="020B0503020204020204" charset="-122"/>
                <a:cs typeface="微软雅黑" panose="020B0503020204020204" charset="-122"/>
              </a:rPr>
              <a:t>A</a:t>
            </a:r>
            <a:r>
              <a:rPr sz="3600" kern="0" spc="30" dirty="0">
                <a:latin typeface="微软雅黑" panose="020B0503020204020204" charset="-122"/>
                <a:ea typeface="微软雅黑" panose="020B0503020204020204" charset="-122"/>
                <a:cs typeface="微软雅黑" panose="020B0503020204020204" charset="-122"/>
              </a:rPr>
              <a:t>rea </a:t>
            </a:r>
            <a:r>
              <a:rPr lang="en-US" sz="3600" kern="0" spc="30" dirty="0">
                <a:latin typeface="微软雅黑" panose="020B0503020204020204" charset="-122"/>
                <a:ea typeface="微软雅黑" panose="020B0503020204020204" charset="-122"/>
                <a:cs typeface="微软雅黑" panose="020B0503020204020204" charset="-122"/>
              </a:rPr>
              <a:t>S</a:t>
            </a:r>
            <a:r>
              <a:rPr sz="3600" kern="0" spc="30" dirty="0">
                <a:latin typeface="微软雅黑" panose="020B0503020204020204" charset="-122"/>
                <a:ea typeface="微软雅黑" panose="020B0503020204020204" charset="-122"/>
                <a:cs typeface="微软雅黑" panose="020B0503020204020204" charset="-122"/>
              </a:rPr>
              <a:t>canner</a:t>
            </a:r>
            <a:endParaRPr sz="3600" kern="0" spc="30" dirty="0">
              <a:latin typeface="微软雅黑" panose="020B0503020204020204" charset="-122"/>
              <a:ea typeface="微软雅黑" panose="020B0503020204020204" charset="-122"/>
              <a:cs typeface="微软雅黑" panose="020B0503020204020204" charset="-122"/>
            </a:endParaRPr>
          </a:p>
          <a:p>
            <a:pPr algn="l" rtl="0" eaLnBrk="0">
              <a:lnSpc>
                <a:spcPct val="125000"/>
              </a:lnSpc>
            </a:pPr>
            <a:endParaRPr lang="en-US" altLang="en-US" sz="200" dirty="0"/>
          </a:p>
          <a:p>
            <a:pPr marL="17145" indent="6985" algn="l" rtl="0" eaLnBrk="0">
              <a:lnSpc>
                <a:spcPct val="130000"/>
              </a:lnSpc>
            </a:pPr>
            <a:endParaRPr sz="4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17145" indent="6985" algn="l" rtl="0" eaLnBrk="0">
              <a:lnSpc>
                <a:spcPct val="130000"/>
              </a:lnSpc>
            </a:pPr>
            <a:r>
              <a:rPr sz="1000"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RVC-G31800 medium field of view 3D area scanner, </a:t>
            </a:r>
            <a:r>
              <a:rPr lang="en-US" sz="1000"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with </a:t>
            </a:r>
            <a:r>
              <a:rPr sz="1000"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high precision, high protection, excellent resistance to ambient light performance, can be complex structure, tightly stacked, disorderly stacking of various types of objects to take pictures and output a complete, accurate, high-quality 3D point cloud data, to meet the needs of various types of material sorting, loading and unloading and other visual guidance, is widely used in automotive manufacturing, logistics, electronics, heavy machinery, food, home appliances and other fields.</a:t>
            </a:r>
            <a:endParaRPr sz="10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17145" indent="6985" algn="l" rtl="0" eaLnBrk="0">
              <a:lnSpc>
                <a:spcPct val="130000"/>
              </a:lnSpc>
            </a:pPr>
            <a:endParaRPr sz="10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pic>
        <p:nvPicPr>
          <p:cNvPr id="16" name="picture 16"/>
          <p:cNvPicPr>
            <a:picLocks noChangeAspect="1"/>
          </p:cNvPicPr>
          <p:nvPr/>
        </p:nvPicPr>
        <p:blipFill>
          <a:blip r:embed="rId1"/>
          <a:stretch>
            <a:fillRect/>
          </a:stretch>
        </p:blipFill>
        <p:spPr>
          <a:xfrm rot="21600000">
            <a:off x="542302" y="4475440"/>
            <a:ext cx="6475704" cy="851182"/>
          </a:xfrm>
          <a:prstGeom prst="rect">
            <a:avLst/>
          </a:prstGeom>
        </p:spPr>
      </p:pic>
      <p:pic>
        <p:nvPicPr>
          <p:cNvPr id="18" name="picture 18"/>
          <p:cNvPicPr>
            <a:picLocks noChangeAspect="1"/>
          </p:cNvPicPr>
          <p:nvPr/>
        </p:nvPicPr>
        <p:blipFill>
          <a:blip r:embed="rId2"/>
          <a:stretch>
            <a:fillRect/>
          </a:stretch>
        </p:blipFill>
        <p:spPr>
          <a:xfrm rot="21600000">
            <a:off x="1606838" y="6698040"/>
            <a:ext cx="4328696" cy="1099009"/>
          </a:xfrm>
          <a:prstGeom prst="rect">
            <a:avLst/>
          </a:prstGeom>
        </p:spPr>
      </p:pic>
      <p:sp>
        <p:nvSpPr>
          <p:cNvPr id="20" name="textbox 20"/>
          <p:cNvSpPr/>
          <p:nvPr/>
        </p:nvSpPr>
        <p:spPr>
          <a:xfrm>
            <a:off x="1079" y="420116"/>
            <a:ext cx="5734050" cy="296545"/>
          </a:xfrm>
          <a:prstGeom prst="rect">
            <a:avLst/>
          </a:prstGeom>
          <a:solidFill>
            <a:srgbClr val="EE1C28"/>
          </a:solidFill>
        </p:spPr>
        <p:txBody>
          <a:bodyPr vert="horz" wrap="square" lIns="0" tIns="0" rIns="0" bIns="0"/>
          <a:lstStyle/>
          <a:p>
            <a:pPr algn="l" rtl="0" eaLnBrk="0">
              <a:lnSpc>
                <a:spcPct val="102000"/>
              </a:lnSpc>
            </a:pPr>
            <a:endParaRPr lang="en-US" altLang="en-US" sz="500" dirty="0"/>
          </a:p>
          <a:p>
            <a:pPr marL="427990" algn="l" rtl="0" eaLnBrk="0">
              <a:lnSpc>
                <a:spcPct val="87000"/>
              </a:lnSpc>
              <a:spcBef>
                <a:spcPts val="5"/>
              </a:spcBef>
            </a:pPr>
            <a:r>
              <a:rPr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Professional </a:t>
            </a:r>
            <a:r>
              <a:rPr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3D </a:t>
            </a:r>
            <a:r>
              <a:rPr lang="en-US"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a</a:t>
            </a:r>
            <a:r>
              <a:rPr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rea </a:t>
            </a:r>
            <a:r>
              <a:rPr lang="en-US"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s</a:t>
            </a:r>
            <a:r>
              <a:rPr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canner </a:t>
            </a:r>
            <a:r>
              <a:rPr lang="en-US"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b</a:t>
            </a:r>
            <a:r>
              <a:rPr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uilt for </a:t>
            </a:r>
            <a:r>
              <a:rPr lang="en-US"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c</a:t>
            </a:r>
            <a:r>
              <a:rPr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raftsmanship</a:t>
            </a:r>
            <a:endParaRPr lang="en-US" altLang="en-US" sz="1200" dirty="0"/>
          </a:p>
        </p:txBody>
      </p:sp>
      <p:pic>
        <p:nvPicPr>
          <p:cNvPr id="22" name="picture 22"/>
          <p:cNvPicPr>
            <a:picLocks noChangeAspect="1"/>
          </p:cNvPicPr>
          <p:nvPr/>
        </p:nvPicPr>
        <p:blipFill>
          <a:blip r:embed="rId3"/>
          <a:stretch>
            <a:fillRect/>
          </a:stretch>
        </p:blipFill>
        <p:spPr>
          <a:xfrm rot="21600000">
            <a:off x="1505643" y="6259052"/>
            <a:ext cx="1296338" cy="857611"/>
          </a:xfrm>
          <a:prstGeom prst="rect">
            <a:avLst/>
          </a:prstGeom>
        </p:spPr>
      </p:pic>
      <p:sp>
        <p:nvSpPr>
          <p:cNvPr id="24" name="textbox 24"/>
          <p:cNvSpPr/>
          <p:nvPr/>
        </p:nvSpPr>
        <p:spPr>
          <a:xfrm>
            <a:off x="441325" y="3898900"/>
            <a:ext cx="2225040" cy="327660"/>
          </a:xfrm>
          <a:prstGeom prst="rect">
            <a:avLst/>
          </a:prstGeom>
          <a:solidFill>
            <a:srgbClr val="EE1C28"/>
          </a:solidFill>
        </p:spPr>
        <p:txBody>
          <a:bodyPr vert="horz" wrap="square" lIns="0" tIns="0" rIns="0" bIns="0"/>
          <a:lstStyle/>
          <a:p>
            <a:pPr algn="l" rtl="0" eaLnBrk="0">
              <a:lnSpc>
                <a:spcPct val="105000"/>
              </a:lnSpc>
            </a:pPr>
            <a:endParaRPr lang="en-US" altLang="en-US" sz="300" dirty="0"/>
          </a:p>
          <a:p>
            <a:pPr marL="156210" algn="l" rtl="0" eaLnBrk="0">
              <a:lnSpc>
                <a:spcPct val="88000"/>
              </a:lnSpc>
              <a:spcBef>
                <a:spcPts val="5"/>
              </a:spcBef>
            </a:pPr>
            <a:r>
              <a:rPr sz="900" kern="0" dirty="0">
                <a:solidFill>
                  <a:srgbClr val="FFFFFF">
                    <a:alpha val="100000"/>
                  </a:srgbClr>
                </a:solidFill>
                <a:latin typeface="微软雅黑" panose="020B0503020204020204" charset="-122"/>
                <a:ea typeface="微软雅黑" panose="020B0503020204020204" charset="-122"/>
                <a:cs typeface="微软雅黑" panose="020B0503020204020204" charset="-122"/>
              </a:rPr>
              <a:t>High-strength carbon fiber fuselage for all-around protection</a:t>
            </a:r>
            <a:endParaRPr sz="900" kern="0" dirty="0">
              <a:solidFill>
                <a:srgbClr val="FFFFFF">
                  <a:alpha val="100000"/>
                </a:srgbClr>
              </a:solidFill>
              <a:latin typeface="微软雅黑" panose="020B0503020204020204" charset="-122"/>
              <a:ea typeface="微软雅黑" panose="020B0503020204020204" charset="-122"/>
              <a:cs typeface="微软雅黑" panose="020B0503020204020204" charset="-122"/>
            </a:endParaRPr>
          </a:p>
        </p:txBody>
      </p:sp>
      <p:pic>
        <p:nvPicPr>
          <p:cNvPr id="26" name="picture 26"/>
          <p:cNvPicPr>
            <a:picLocks noChangeAspect="1"/>
          </p:cNvPicPr>
          <p:nvPr/>
        </p:nvPicPr>
        <p:blipFill>
          <a:blip r:embed="rId4"/>
          <a:stretch>
            <a:fillRect/>
          </a:stretch>
        </p:blipFill>
        <p:spPr>
          <a:xfrm rot="21600000">
            <a:off x="4734638" y="6259054"/>
            <a:ext cx="1132173" cy="857609"/>
          </a:xfrm>
          <a:prstGeom prst="rect">
            <a:avLst/>
          </a:prstGeom>
        </p:spPr>
      </p:pic>
      <p:pic>
        <p:nvPicPr>
          <p:cNvPr id="30" name="picture 30"/>
          <p:cNvPicPr>
            <a:picLocks noChangeAspect="1"/>
          </p:cNvPicPr>
          <p:nvPr/>
        </p:nvPicPr>
        <p:blipFill>
          <a:blip r:embed="rId5"/>
          <a:stretch>
            <a:fillRect/>
          </a:stretch>
        </p:blipFill>
        <p:spPr>
          <a:xfrm rot="21600000">
            <a:off x="6430942" y="9301295"/>
            <a:ext cx="698836" cy="698835"/>
          </a:xfrm>
          <a:prstGeom prst="rect">
            <a:avLst/>
          </a:prstGeom>
        </p:spPr>
      </p:pic>
      <p:pic>
        <p:nvPicPr>
          <p:cNvPr id="32" name="picture 32"/>
          <p:cNvPicPr>
            <a:picLocks noChangeAspect="1"/>
          </p:cNvPicPr>
          <p:nvPr/>
        </p:nvPicPr>
        <p:blipFill>
          <a:blip r:embed="rId6"/>
          <a:stretch>
            <a:fillRect/>
          </a:stretch>
        </p:blipFill>
        <p:spPr>
          <a:xfrm rot="21600000">
            <a:off x="1533611" y="7653287"/>
            <a:ext cx="440253" cy="739750"/>
          </a:xfrm>
          <a:prstGeom prst="rect">
            <a:avLst/>
          </a:prstGeom>
        </p:spPr>
      </p:pic>
      <p:pic>
        <p:nvPicPr>
          <p:cNvPr id="34" name="picture 34"/>
          <p:cNvPicPr>
            <a:picLocks noChangeAspect="1"/>
          </p:cNvPicPr>
          <p:nvPr/>
        </p:nvPicPr>
        <p:blipFill>
          <a:blip r:embed="rId7"/>
          <a:stretch>
            <a:fillRect/>
          </a:stretch>
        </p:blipFill>
        <p:spPr>
          <a:xfrm rot="21600000">
            <a:off x="5518960" y="7653293"/>
            <a:ext cx="403724" cy="734171"/>
          </a:xfrm>
          <a:prstGeom prst="rect">
            <a:avLst/>
          </a:prstGeom>
        </p:spPr>
      </p:pic>
      <p:sp>
        <p:nvSpPr>
          <p:cNvPr id="36" name="textbox 36"/>
          <p:cNvSpPr/>
          <p:nvPr/>
        </p:nvSpPr>
        <p:spPr>
          <a:xfrm>
            <a:off x="5935345" y="6215380"/>
            <a:ext cx="1219835" cy="273050"/>
          </a:xfrm>
          <a:prstGeom prst="rect">
            <a:avLst/>
          </a:prstGeom>
        </p:spPr>
        <p:txBody>
          <a:bodyPr vert="horz" wrap="square" lIns="0" tIns="0" rIns="0" bIns="0"/>
          <a:lstStyle/>
          <a:p>
            <a:pPr algn="l" rtl="0" eaLnBrk="0">
              <a:lnSpc>
                <a:spcPct val="91000"/>
              </a:lnSpc>
            </a:pPr>
            <a:endParaRPr lang="en-US" altLang="en-US" sz="100" b="1" dirty="0"/>
          </a:p>
          <a:p>
            <a:pPr marL="15240" indent="-2540" algn="l" rtl="0" eaLnBrk="0">
              <a:lnSpc>
                <a:spcPct val="101000"/>
              </a:lnSpc>
            </a:pPr>
            <a:r>
              <a:rPr sz="800" b="1"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High strength carbon fiber body design </a:t>
            </a:r>
            <a:endParaRPr sz="800" b="1"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15240" indent="-2540" algn="l" rtl="0" eaLnBrk="0">
              <a:lnSpc>
                <a:spcPct val="101000"/>
              </a:lnSpc>
            </a:pPr>
            <a:r>
              <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IP65 rated protection</a:t>
            </a:r>
            <a:endPar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
        <p:nvSpPr>
          <p:cNvPr id="38" name="textbox 38"/>
          <p:cNvSpPr/>
          <p:nvPr/>
        </p:nvSpPr>
        <p:spPr>
          <a:xfrm>
            <a:off x="365760" y="6197600"/>
            <a:ext cx="1066165" cy="412750"/>
          </a:xfrm>
          <a:prstGeom prst="rect">
            <a:avLst/>
          </a:prstGeom>
        </p:spPr>
        <p:txBody>
          <a:bodyPr vert="horz" wrap="square" lIns="0" tIns="0" rIns="0" bIns="0"/>
          <a:lstStyle/>
          <a:p>
            <a:pPr algn="l" rtl="0" eaLnBrk="0">
              <a:lnSpc>
                <a:spcPct val="78000"/>
              </a:lnSpc>
            </a:pPr>
            <a:endParaRPr lang="en-US" altLang="en-US" sz="100" dirty="0"/>
          </a:p>
          <a:p>
            <a:pPr marL="228600" indent="-215900" algn="r" rtl="0" eaLnBrk="0">
              <a:lnSpc>
                <a:spcPct val="106000"/>
              </a:lnSpc>
            </a:pPr>
            <a:r>
              <a:rPr sz="800" b="1"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Compact design </a:t>
            </a:r>
            <a:endParaRPr sz="800" b="1"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228600" indent="-215900" algn="r" rtl="0" eaLnBrk="0">
              <a:lnSpc>
                <a:spcPct val="106000"/>
              </a:lnSpc>
            </a:pPr>
            <a:r>
              <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Stable performance </a:t>
            </a:r>
            <a:endPar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228600" indent="-215900" algn="r" rtl="0" eaLnBrk="0">
              <a:lnSpc>
                <a:spcPct val="106000"/>
              </a:lnSpc>
            </a:pPr>
            <a:r>
              <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Lighter weight</a:t>
            </a:r>
            <a:endPar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
        <p:nvSpPr>
          <p:cNvPr id="40" name="textbox 40"/>
          <p:cNvSpPr/>
          <p:nvPr/>
        </p:nvSpPr>
        <p:spPr>
          <a:xfrm>
            <a:off x="4303999" y="9596268"/>
            <a:ext cx="1637029" cy="160020"/>
          </a:xfrm>
          <a:prstGeom prst="rect">
            <a:avLst/>
          </a:prstGeom>
        </p:spPr>
        <p:txBody>
          <a:bodyPr vert="horz" wrap="square" lIns="0" tIns="0" rIns="0" bIns="0"/>
          <a:lstStyle/>
          <a:p>
            <a:pPr algn="l" rtl="0" eaLnBrk="0">
              <a:lnSpc>
                <a:spcPct val="165000"/>
              </a:lnSpc>
            </a:pPr>
            <a:endParaRPr lang="en-US" altLang="en-US" sz="100" dirty="0"/>
          </a:p>
          <a:p>
            <a:pPr marL="142875" algn="l" rtl="0" eaLnBrk="0">
              <a:lnSpc>
                <a:spcPct val="66000"/>
              </a:lnSpc>
              <a:spcBef>
                <a:spcPts val="0"/>
              </a:spcBef>
              <a:tabLst>
                <a:tab pos="243840" algn="l"/>
              </a:tabLst>
            </a:pPr>
            <a:r>
              <a:rPr sz="1000" kern="0" spc="0" dirty="0">
                <a:solidFill>
                  <a:srgbClr val="231F20">
                    <a:alpha val="100000"/>
                  </a:srgbClr>
                </a:solidFill>
                <a:latin typeface="Arial" panose="020B0604020202020204"/>
                <a:ea typeface="Arial" panose="020B0604020202020204"/>
                <a:cs typeface="Arial" panose="020B0604020202020204"/>
              </a:rPr>
              <a:t>	</a:t>
            </a:r>
            <a:r>
              <a:rPr sz="1000" kern="0" spc="140" dirty="0">
                <a:solidFill>
                  <a:srgbClr val="231F20">
                    <a:alpha val="100000"/>
                  </a:srgbClr>
                </a:solidFill>
                <a:latin typeface="Arial" panose="020B0604020202020204"/>
                <a:ea typeface="Arial" panose="020B0604020202020204"/>
                <a:cs typeface="Arial" panose="020B0604020202020204"/>
              </a:rPr>
              <a:t>sales@rvbus</a:t>
            </a:r>
            <a:r>
              <a:rPr sz="1000" kern="0" spc="130" dirty="0">
                <a:solidFill>
                  <a:srgbClr val="231F20">
                    <a:alpha val="100000"/>
                  </a:srgbClr>
                </a:solidFill>
                <a:latin typeface="Arial" panose="020B0604020202020204"/>
                <a:ea typeface="Arial" panose="020B0604020202020204"/>
                <a:cs typeface="Arial" panose="020B0604020202020204"/>
              </a:rPr>
              <a:t>t.com</a:t>
            </a:r>
            <a:endParaRPr lang="en-US" altLang="en-US" sz="1000" dirty="0"/>
          </a:p>
        </p:txBody>
      </p:sp>
      <p:pic>
        <p:nvPicPr>
          <p:cNvPr id="42" name="picture 42"/>
          <p:cNvPicPr>
            <a:picLocks noChangeAspect="1"/>
          </p:cNvPicPr>
          <p:nvPr/>
        </p:nvPicPr>
        <p:blipFill>
          <a:blip r:embed="rId8"/>
          <a:stretch>
            <a:fillRect/>
          </a:stretch>
        </p:blipFill>
        <p:spPr>
          <a:xfrm rot="21600000">
            <a:off x="4316699" y="9608968"/>
            <a:ext cx="130530" cy="130505"/>
          </a:xfrm>
          <a:prstGeom prst="rect">
            <a:avLst/>
          </a:prstGeom>
        </p:spPr>
      </p:pic>
      <p:sp>
        <p:nvSpPr>
          <p:cNvPr id="44" name="textbox 44"/>
          <p:cNvSpPr/>
          <p:nvPr/>
        </p:nvSpPr>
        <p:spPr>
          <a:xfrm>
            <a:off x="422723" y="9596268"/>
            <a:ext cx="1635125" cy="185420"/>
          </a:xfrm>
          <a:prstGeom prst="rect">
            <a:avLst/>
          </a:prstGeom>
        </p:spPr>
        <p:txBody>
          <a:bodyPr vert="horz" wrap="square" lIns="0" tIns="0" rIns="0" bIns="0"/>
          <a:lstStyle/>
          <a:p>
            <a:pPr algn="l" rtl="0" eaLnBrk="0">
              <a:lnSpc>
                <a:spcPct val="178000"/>
              </a:lnSpc>
            </a:pPr>
            <a:endParaRPr lang="en-US" altLang="en-US" sz="100" dirty="0"/>
          </a:p>
          <a:p>
            <a:pPr marL="142875" algn="l" rtl="0" eaLnBrk="0">
              <a:lnSpc>
                <a:spcPct val="81000"/>
              </a:lnSpc>
              <a:spcBef>
                <a:spcPts val="0"/>
              </a:spcBef>
              <a:tabLst>
                <a:tab pos="238125" algn="l"/>
              </a:tabLst>
            </a:pPr>
            <a:r>
              <a:rPr sz="1000" kern="0" spc="0" dirty="0">
                <a:solidFill>
                  <a:srgbClr val="231F20">
                    <a:alpha val="100000"/>
                  </a:srgbClr>
                </a:solidFill>
                <a:latin typeface="Arial" panose="020B0604020202020204"/>
                <a:ea typeface="Arial" panose="020B0604020202020204"/>
                <a:cs typeface="Arial" panose="020B0604020202020204"/>
              </a:rPr>
              <a:t>	</a:t>
            </a:r>
            <a:r>
              <a:rPr sz="1000" kern="0" spc="140" dirty="0">
                <a:solidFill>
                  <a:srgbClr val="231F20">
                    <a:alpha val="100000"/>
                  </a:srgbClr>
                </a:solidFill>
                <a:latin typeface="Arial" panose="020B0604020202020204"/>
                <a:ea typeface="Arial" panose="020B0604020202020204"/>
                <a:cs typeface="Arial" panose="020B0604020202020204"/>
              </a:rPr>
              <a:t>www.rvbust.c</a:t>
            </a:r>
            <a:r>
              <a:rPr lang="en-US" sz="1000" kern="0" spc="140" dirty="0">
                <a:solidFill>
                  <a:srgbClr val="231F20">
                    <a:alpha val="100000"/>
                  </a:srgbClr>
                </a:solidFill>
                <a:latin typeface="Arial" panose="020B0604020202020204"/>
                <a:ea typeface="Arial" panose="020B0604020202020204"/>
                <a:cs typeface="Arial" panose="020B0604020202020204"/>
              </a:rPr>
              <a:t>o</a:t>
            </a:r>
            <a:r>
              <a:rPr sz="1000" kern="0" spc="140" dirty="0">
                <a:solidFill>
                  <a:srgbClr val="231F20">
                    <a:alpha val="100000"/>
                  </a:srgbClr>
                </a:solidFill>
                <a:latin typeface="Arial" panose="020B0604020202020204"/>
                <a:ea typeface="Arial" panose="020B0604020202020204"/>
                <a:cs typeface="Arial" panose="020B0604020202020204"/>
              </a:rPr>
              <a:t>m</a:t>
            </a:r>
            <a:endParaRPr lang="en-US" altLang="en-US" sz="1000" dirty="0"/>
          </a:p>
        </p:txBody>
      </p:sp>
      <p:pic>
        <p:nvPicPr>
          <p:cNvPr id="46" name="picture 46"/>
          <p:cNvPicPr>
            <a:picLocks noChangeAspect="1"/>
          </p:cNvPicPr>
          <p:nvPr/>
        </p:nvPicPr>
        <p:blipFill>
          <a:blip r:embed="rId9"/>
          <a:stretch>
            <a:fillRect/>
          </a:stretch>
        </p:blipFill>
        <p:spPr>
          <a:xfrm rot="21600000">
            <a:off x="435423" y="9608968"/>
            <a:ext cx="130530" cy="130505"/>
          </a:xfrm>
          <a:prstGeom prst="rect">
            <a:avLst/>
          </a:prstGeom>
        </p:spPr>
      </p:pic>
      <p:sp>
        <p:nvSpPr>
          <p:cNvPr id="48" name="textbox 48"/>
          <p:cNvSpPr/>
          <p:nvPr/>
        </p:nvSpPr>
        <p:spPr>
          <a:xfrm>
            <a:off x="2472701" y="9596268"/>
            <a:ext cx="1392555" cy="185420"/>
          </a:xfrm>
          <a:prstGeom prst="rect">
            <a:avLst/>
          </a:prstGeom>
        </p:spPr>
        <p:txBody>
          <a:bodyPr vert="horz" wrap="square" lIns="0" tIns="0" rIns="0" bIns="0"/>
          <a:lstStyle/>
          <a:p>
            <a:pPr algn="l" rtl="0" eaLnBrk="0">
              <a:lnSpc>
                <a:spcPct val="110000"/>
              </a:lnSpc>
            </a:pPr>
            <a:endParaRPr lang="en-US" altLang="en-US" sz="200" dirty="0"/>
          </a:p>
          <a:p>
            <a:pPr marL="142875" algn="l" rtl="0" eaLnBrk="0">
              <a:lnSpc>
                <a:spcPct val="81000"/>
              </a:lnSpc>
              <a:spcBef>
                <a:spcPts val="0"/>
              </a:spcBef>
              <a:tabLst>
                <a:tab pos="239395" algn="l"/>
              </a:tabLst>
            </a:pPr>
            <a:r>
              <a:rPr sz="1000" kern="0" spc="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400</a:t>
            </a:r>
            <a:r>
              <a:rPr sz="1000" kern="0" spc="7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a:t>
            </a:r>
            <a:r>
              <a:rPr sz="1000" kern="0" spc="-1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0419</a:t>
            </a:r>
            <a:r>
              <a:rPr sz="1000" kern="0" spc="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a:t>
            </a:r>
            <a:r>
              <a:rPr sz="1000" kern="0" spc="-1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900</a:t>
            </a:r>
            <a:endParaRPr lang="en-US" altLang="en-US" sz="1000" dirty="0"/>
          </a:p>
        </p:txBody>
      </p:sp>
      <p:pic>
        <p:nvPicPr>
          <p:cNvPr id="50" name="picture 50"/>
          <p:cNvPicPr>
            <a:picLocks noChangeAspect="1"/>
          </p:cNvPicPr>
          <p:nvPr/>
        </p:nvPicPr>
        <p:blipFill>
          <a:blip r:embed="rId10"/>
          <a:stretch>
            <a:fillRect/>
          </a:stretch>
        </p:blipFill>
        <p:spPr>
          <a:xfrm rot="21600000">
            <a:off x="2485401" y="9608968"/>
            <a:ext cx="130518" cy="130505"/>
          </a:xfrm>
          <a:prstGeom prst="rect">
            <a:avLst/>
          </a:prstGeom>
        </p:spPr>
      </p:pic>
      <p:sp>
        <p:nvSpPr>
          <p:cNvPr id="54" name="textbox 54"/>
          <p:cNvSpPr/>
          <p:nvPr/>
        </p:nvSpPr>
        <p:spPr>
          <a:xfrm>
            <a:off x="403860" y="8300085"/>
            <a:ext cx="1047115" cy="272415"/>
          </a:xfrm>
          <a:prstGeom prst="rect">
            <a:avLst/>
          </a:prstGeom>
        </p:spPr>
        <p:txBody>
          <a:bodyPr vert="horz" wrap="square" lIns="0" tIns="0" rIns="0" bIns="0"/>
          <a:lstStyle/>
          <a:p>
            <a:pPr algn="r" rtl="0" eaLnBrk="0">
              <a:lnSpc>
                <a:spcPct val="87000"/>
              </a:lnSpc>
            </a:pPr>
            <a:endParaRPr lang="en-US" altLang="en-US" sz="100" dirty="0"/>
          </a:p>
          <a:p>
            <a:pPr marL="12700" indent="109220" algn="r" rtl="0" eaLnBrk="0">
              <a:lnSpc>
                <a:spcPct val="101000"/>
              </a:lnSpc>
            </a:pPr>
            <a:r>
              <a:rPr sz="800" b="1"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Laser Projection</a:t>
            </a:r>
            <a:r>
              <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 </a:t>
            </a:r>
            <a:endPar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12700" indent="109220" algn="r" rtl="0" eaLnBrk="0">
              <a:lnSpc>
                <a:spcPct val="101000"/>
              </a:lnSpc>
            </a:pPr>
            <a:r>
              <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Sharper Imaging</a:t>
            </a:r>
            <a:endPar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
        <p:nvSpPr>
          <p:cNvPr id="56" name="textbox 56"/>
          <p:cNvSpPr/>
          <p:nvPr/>
        </p:nvSpPr>
        <p:spPr>
          <a:xfrm>
            <a:off x="3210560" y="8433435"/>
            <a:ext cx="1426210" cy="140970"/>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95000"/>
              </a:lnSpc>
            </a:pPr>
            <a:r>
              <a:rPr sz="8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rPr>
              <a:t>Good stability and higher protection</a:t>
            </a:r>
            <a:endParaRPr sz="8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
        <p:nvSpPr>
          <p:cNvPr id="60" name="textbox 60"/>
          <p:cNvSpPr/>
          <p:nvPr/>
        </p:nvSpPr>
        <p:spPr>
          <a:xfrm>
            <a:off x="5983605" y="8318500"/>
            <a:ext cx="1220470" cy="139700"/>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8000"/>
              </a:lnSpc>
            </a:pPr>
            <a:r>
              <a:rPr lang="en-US" sz="800" b="1"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rPr>
              <a:t>E</a:t>
            </a:r>
            <a:r>
              <a:rPr sz="800" b="1"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rPr>
              <a:t>quipped with High resolution lens</a:t>
            </a:r>
            <a:endParaRPr sz="800" b="1"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
        <p:nvSpPr>
          <p:cNvPr id="64" name="textbox 64"/>
          <p:cNvSpPr/>
          <p:nvPr/>
        </p:nvSpPr>
        <p:spPr>
          <a:xfrm>
            <a:off x="3218815" y="8293735"/>
            <a:ext cx="1485900" cy="139700"/>
          </a:xfrm>
          <a:prstGeom prst="rect">
            <a:avLst/>
          </a:prstGeom>
        </p:spPr>
        <p:txBody>
          <a:bodyPr vert="horz" wrap="square" lIns="0" tIns="0" rIns="0" bIns="0"/>
          <a:lstStyle/>
          <a:p>
            <a:pPr algn="l" rtl="0" eaLnBrk="0">
              <a:lnSpc>
                <a:spcPct val="85000"/>
              </a:lnSpc>
            </a:pPr>
            <a:endParaRPr lang="en-US" altLang="en-US" sz="100" dirty="0"/>
          </a:p>
          <a:p>
            <a:pPr marL="12700" algn="l" rtl="0" eaLnBrk="0">
              <a:lnSpc>
                <a:spcPct val="87000"/>
              </a:lnSpc>
            </a:pPr>
            <a:r>
              <a:rPr sz="800" b="1"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rPr>
              <a:t>Fan-free cooling design</a:t>
            </a:r>
            <a:endParaRPr sz="800" b="1"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
        <p:nvSpPr>
          <p:cNvPr id="66" name="textbox 66"/>
          <p:cNvSpPr/>
          <p:nvPr/>
        </p:nvSpPr>
        <p:spPr>
          <a:xfrm>
            <a:off x="5991860" y="8554085"/>
            <a:ext cx="1068705" cy="132715"/>
          </a:xfrm>
          <a:prstGeom prst="rect">
            <a:avLst/>
          </a:prstGeom>
        </p:spPr>
        <p:txBody>
          <a:bodyPr vert="horz" wrap="square" lIns="0" tIns="0" rIns="0" bIns="0"/>
          <a:lstStyle/>
          <a:p>
            <a:pPr algn="l" rtl="0" eaLnBrk="0">
              <a:lnSpc>
                <a:spcPct val="81000"/>
              </a:lnSpc>
            </a:pPr>
            <a:endParaRPr lang="en-US" altLang="en-US" sz="100" dirty="0"/>
          </a:p>
          <a:p>
            <a:pPr marL="12700" algn="l" rtl="0" eaLnBrk="0">
              <a:lnSpc>
                <a:spcPct val="88000"/>
              </a:lnSpc>
            </a:pPr>
            <a:r>
              <a:rPr sz="800" kern="0" spc="30" dirty="0">
                <a:solidFill>
                  <a:srgbClr val="231F20">
                    <a:alpha val="100000"/>
                  </a:srgbClr>
                </a:solidFill>
                <a:latin typeface="微软雅黑" panose="020B0503020204020204" charset="-122"/>
                <a:ea typeface="微软雅黑" panose="020B0503020204020204" charset="-122"/>
                <a:cs typeface="微软雅黑" panose="020B0503020204020204" charset="-122"/>
              </a:rPr>
              <a:t>Improve point cloud quality</a:t>
            </a:r>
            <a:endParaRPr sz="800" kern="0" spc="3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pic>
        <p:nvPicPr>
          <p:cNvPr id="68" name="picture 68"/>
          <p:cNvPicPr>
            <a:picLocks noChangeAspect="1"/>
          </p:cNvPicPr>
          <p:nvPr/>
        </p:nvPicPr>
        <p:blipFill>
          <a:blip r:embed="rId11"/>
          <a:stretch>
            <a:fillRect/>
          </a:stretch>
        </p:blipFill>
        <p:spPr>
          <a:xfrm rot="21600000">
            <a:off x="435698" y="9189618"/>
            <a:ext cx="6694081" cy="6350"/>
          </a:xfrm>
          <a:prstGeom prst="rect">
            <a:avLst/>
          </a:prstGeom>
        </p:spPr>
      </p:pic>
      <p:pic>
        <p:nvPicPr>
          <p:cNvPr id="70" name="picture 70"/>
          <p:cNvPicPr>
            <a:picLocks noChangeAspect="1"/>
          </p:cNvPicPr>
          <p:nvPr/>
        </p:nvPicPr>
        <p:blipFill>
          <a:blip r:embed="rId12"/>
          <a:stretch>
            <a:fillRect/>
          </a:stretch>
        </p:blipFill>
        <p:spPr>
          <a:xfrm rot="21600000">
            <a:off x="3769759" y="7522535"/>
            <a:ext cx="23876" cy="724571"/>
          </a:xfrm>
          <a:prstGeom prst="rect">
            <a:avLst/>
          </a:prstGeom>
        </p:spPr>
      </p:pic>
      <p:pic>
        <p:nvPicPr>
          <p:cNvPr id="10" name="图片 9" descr="如本科技英文LOGO"/>
          <p:cNvPicPr/>
          <p:nvPr>
            <p:custDataLst>
              <p:tags r:id="rId13"/>
            </p:custDataLst>
          </p:nvPr>
        </p:nvPicPr>
        <p:blipFill>
          <a:blip r:embed="rId14"/>
          <a:stretch>
            <a:fillRect/>
          </a:stretch>
        </p:blipFill>
        <p:spPr>
          <a:xfrm>
            <a:off x="5789930" y="420370"/>
            <a:ext cx="1651000" cy="297180"/>
          </a:xfrm>
          <a:prstGeom prst="rect">
            <a:avLst/>
          </a:prstGeom>
        </p:spPr>
      </p:pic>
      <p:sp>
        <p:nvSpPr>
          <p:cNvPr id="11" name="textbox 10"/>
          <p:cNvSpPr/>
          <p:nvPr>
            <p:custDataLst>
              <p:tags r:id="rId15"/>
            </p:custDataLst>
          </p:nvPr>
        </p:nvSpPr>
        <p:spPr>
          <a:xfrm>
            <a:off x="6072505" y="647700"/>
            <a:ext cx="1376680" cy="104775"/>
          </a:xfrm>
          <a:prstGeom prst="rect">
            <a:avLst/>
          </a:prstGeom>
        </p:spPr>
        <p:txBody>
          <a:bodyPr vert="horz" wrap="square" lIns="0" tIns="0" rIns="0" bIns="0"/>
          <a:p>
            <a:pPr algn="l" rtl="0" eaLnBrk="0">
              <a:lnSpc>
                <a:spcPct val="83000"/>
              </a:lnSpc>
            </a:pPr>
            <a:endParaRPr lang="en-US" altLang="en-US" sz="100" dirty="0"/>
          </a:p>
          <a:p>
            <a:pPr marL="12700" algn="l" rtl="0" eaLnBrk="0">
              <a:lnSpc>
                <a:spcPts val="1155"/>
              </a:lnSpc>
            </a:pP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Intelligent </a:t>
            </a:r>
            <a:r>
              <a:rPr 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H</a:t>
            </a: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and-</a:t>
            </a:r>
            <a:r>
              <a:rPr 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e</a:t>
            </a: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ye </a:t>
            </a:r>
            <a:r>
              <a:rPr 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E</a:t>
            </a: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xpert</a:t>
            </a:r>
            <a:endParaRPr lang="en-US" alt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endParaRPr>
          </a:p>
        </p:txBody>
      </p:sp>
      <p:sp>
        <p:nvSpPr>
          <p:cNvPr id="2" name="文本框 1"/>
          <p:cNvSpPr txBox="1"/>
          <p:nvPr>
            <p:custDataLst>
              <p:tags r:id="rId16"/>
            </p:custDataLst>
          </p:nvPr>
        </p:nvSpPr>
        <p:spPr>
          <a:xfrm>
            <a:off x="525145" y="5378450"/>
            <a:ext cx="1522095" cy="361950"/>
          </a:xfrm>
          <a:prstGeom prst="rect">
            <a:avLst/>
          </a:prstGeom>
          <a:noFill/>
        </p:spPr>
        <p:txBody>
          <a:bodyPr wrap="square" rtlCol="0">
            <a:spAutoFit/>
          </a:bodyPr>
          <a:p>
            <a:pPr marL="12700" algn="l" eaLnBrk="0">
              <a:lnSpc>
                <a:spcPct val="88000"/>
              </a:lnSpc>
              <a:buClrTx/>
              <a:buSzTx/>
              <a:buFontTx/>
            </a:pPr>
            <a:r>
              <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Waterproof level</a:t>
            </a:r>
            <a:r>
              <a:rPr lang="en-US"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 </a:t>
            </a:r>
            <a:r>
              <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greatly</a:t>
            </a:r>
            <a:r>
              <a:rPr lang="en-US"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 </a:t>
            </a:r>
            <a:r>
              <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improved</a:t>
            </a:r>
            <a:endPar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17"/>
            </p:custDataLst>
          </p:nvPr>
        </p:nvSpPr>
        <p:spPr>
          <a:xfrm>
            <a:off x="2188845" y="5378450"/>
            <a:ext cx="1492250" cy="361950"/>
          </a:xfrm>
          <a:prstGeom prst="rect">
            <a:avLst/>
          </a:prstGeom>
          <a:noFill/>
        </p:spPr>
        <p:txBody>
          <a:bodyPr wrap="square" rtlCol="0">
            <a:spAutoFit/>
          </a:bodyPr>
          <a:p>
            <a:pPr marL="12700" algn="l" eaLnBrk="0">
              <a:lnSpc>
                <a:spcPct val="88000"/>
              </a:lnSpc>
              <a:buClrTx/>
              <a:buSzTx/>
              <a:buFontTx/>
            </a:pPr>
            <a:r>
              <a:rPr lang="en-US"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D</a:t>
            </a:r>
            <a:r>
              <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ust proof level greatly improved</a:t>
            </a:r>
            <a:endPar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custDataLst>
              <p:tags r:id="rId18"/>
            </p:custDataLst>
          </p:nvPr>
        </p:nvSpPr>
        <p:spPr>
          <a:xfrm>
            <a:off x="3822700" y="5378450"/>
            <a:ext cx="1563370" cy="361950"/>
          </a:xfrm>
          <a:prstGeom prst="rect">
            <a:avLst/>
          </a:prstGeom>
          <a:noFill/>
        </p:spPr>
        <p:txBody>
          <a:bodyPr wrap="square" rtlCol="0">
            <a:spAutoFit/>
          </a:bodyPr>
          <a:p>
            <a:pPr marL="12700" algn="l" eaLnBrk="0">
              <a:lnSpc>
                <a:spcPct val="88000"/>
              </a:lnSpc>
              <a:buClrTx/>
              <a:buSzTx/>
              <a:buFontTx/>
            </a:pPr>
            <a:r>
              <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rPr>
              <a:t>Passed professional </a:t>
            </a:r>
            <a:r>
              <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vibration test</a:t>
            </a:r>
            <a:r>
              <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rPr>
              <a:t> </a:t>
            </a:r>
            <a:endPar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custDataLst>
              <p:tags r:id="rId19"/>
            </p:custDataLst>
          </p:nvPr>
        </p:nvSpPr>
        <p:spPr>
          <a:xfrm>
            <a:off x="5631180" y="5378450"/>
            <a:ext cx="1272540" cy="497205"/>
          </a:xfrm>
          <a:prstGeom prst="rect">
            <a:avLst/>
          </a:prstGeom>
          <a:noFill/>
        </p:spPr>
        <p:txBody>
          <a:bodyPr wrap="square" rtlCol="0">
            <a:spAutoFit/>
          </a:bodyPr>
          <a:p>
            <a:pPr marL="12700" algn="l" rtl="0" eaLnBrk="0">
              <a:lnSpc>
                <a:spcPct val="88000"/>
              </a:lnSpc>
              <a:buClrTx/>
              <a:buSzTx/>
              <a:buFontTx/>
            </a:pPr>
            <a:r>
              <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Gigabit Ethernet port data transfer</a:t>
            </a:r>
            <a:endPar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
          <p:cNvSpPr/>
          <p:nvPr/>
        </p:nvSpPr>
        <p:spPr>
          <a:xfrm>
            <a:off x="0" y="4756950"/>
            <a:ext cx="7559585" cy="5503049"/>
          </a:xfrm>
          <a:prstGeom prst="rect">
            <a:avLst/>
          </a:prstGeom>
          <a:solidFill>
            <a:srgbClr val="ECECEC">
              <a:alpha val="100000"/>
            </a:srgbClr>
          </a:solidFill>
          <a:ln cap="flat">
            <a:noFill/>
            <a:prstDash val="solid"/>
            <a:miter lim="0"/>
          </a:ln>
        </p:spPr>
        <p:txBody>
          <a:bodyPr rtlCol="0"/>
          <a:lstStyle/>
          <a:p>
            <a:pPr algn="ctr"/>
            <a:endParaRPr lang="zh-CN" altLang="en-US"/>
          </a:p>
        </p:txBody>
      </p:sp>
      <p:graphicFrame>
        <p:nvGraphicFramePr>
          <p:cNvPr id="74" name="table 74"/>
          <p:cNvGraphicFramePr>
            <a:graphicFrameLocks noGrp="1"/>
          </p:cNvGraphicFramePr>
          <p:nvPr>
            <p:custDataLst>
              <p:tags r:id="rId1"/>
            </p:custDataLst>
          </p:nvPr>
        </p:nvGraphicFramePr>
        <p:xfrm>
          <a:off x="3488690" y="4963795"/>
          <a:ext cx="3515360" cy="4131945"/>
        </p:xfrm>
        <a:graphic>
          <a:graphicData uri="http://schemas.openxmlformats.org/drawingml/2006/table">
            <a:tbl>
              <a:tblPr>
                <a:solidFill>
                  <a:srgbClr val="F6F7F7"/>
                </a:solidFill>
              </a:tblPr>
              <a:tblGrid>
                <a:gridCol w="1438275"/>
                <a:gridCol w="2077085"/>
              </a:tblGrid>
              <a:tr h="295275">
                <a:tc gridSpan="2">
                  <a:txBody>
                    <a:bodyPr/>
                    <a:lstStyle/>
                    <a:p>
                      <a:pPr algn="l" rtl="0" eaLnBrk="0">
                        <a:lnSpc>
                          <a:spcPct val="119000"/>
                        </a:lnSpc>
                      </a:pPr>
                      <a:endParaRPr lang="en-US" altLang="en-US" sz="500" dirty="0"/>
                    </a:p>
                    <a:p>
                      <a:pPr marL="1226185" algn="l" rtl="0" eaLnBrk="0">
                        <a:lnSpc>
                          <a:spcPct val="90000"/>
                        </a:lnSpc>
                        <a:spcBef>
                          <a:spcPts val="5"/>
                        </a:spcBef>
                      </a:pPr>
                      <a:r>
                        <a:rPr sz="900" b="1"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Product reference data</a:t>
                      </a:r>
                      <a:endParaRPr lang="en-US" altLang="en-US" sz="900" dirty="0"/>
                    </a:p>
                  </a:txBody>
                  <a:tcPr marL="0" marR="0" marT="0" marB="0" vert="horz" anchor="t" anchorCtr="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hMerge="1">
                  <a:tcPr marL="0" marR="0" marT="0" marB="0" vert="horz">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57480">
                <a:tc>
                  <a:txBody>
                    <a:bodyPr/>
                    <a:lstStyle/>
                    <a:p>
                      <a:pPr algn="l" rtl="0" eaLnBrk="0">
                        <a:lnSpc>
                          <a:spcPct val="110000"/>
                        </a:lnSpc>
                      </a:pPr>
                      <a:endParaRPr lang="en-US" altLang="en-US" sz="200" dirty="0"/>
                    </a:p>
                    <a:p>
                      <a:pPr marL="167640" algn="l" rtl="0" eaLnBrk="0">
                        <a:lnSpc>
                          <a:spcPct val="88000"/>
                        </a:lnSpc>
                        <a:spcBef>
                          <a:spcPts val="0"/>
                        </a:spcBef>
                      </a:pPr>
                      <a:r>
                        <a:rPr sz="700" b="1"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model</a:t>
                      </a:r>
                      <a:endParaRPr lang="en-US" altLang="en-US" sz="700" dirty="0"/>
                    </a:p>
                  </a:txBody>
                  <a:tcPr marL="0" marR="0" marT="0" marB="0" vert="horz">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E6E7E9"/>
                    </a:solidFill>
                  </a:tcPr>
                </a:tc>
                <a:tc>
                  <a:txBody>
                    <a:bodyPr/>
                    <a:lstStyle/>
                    <a:p>
                      <a:pPr algn="l" rtl="0" eaLnBrk="0">
                        <a:lnSpc>
                          <a:spcPct val="137000"/>
                        </a:lnSpc>
                      </a:pPr>
                      <a:endParaRPr lang="en-US" altLang="en-US" sz="200" dirty="0"/>
                    </a:p>
                    <a:p>
                      <a:pPr marL="657860" algn="l" rtl="0" eaLnBrk="0">
                        <a:lnSpc>
                          <a:spcPct val="84000"/>
                        </a:lnSpc>
                      </a:pPr>
                      <a:r>
                        <a:rPr sz="700" b="1"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rPr>
                        <a:t>RVC-G31800</a:t>
                      </a:r>
                      <a:endParaRPr lang="en-US" altLang="en-US" sz="700" dirty="0"/>
                    </a:p>
                  </a:txBody>
                  <a:tcPr marL="0" marR="0" marT="0" marB="0" vert="horz">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E6E7E9"/>
                    </a:solidFill>
                  </a:tcPr>
                </a:tc>
              </a:tr>
              <a:tr h="222885">
                <a:tc>
                  <a:txBody>
                    <a:bodyPr/>
                    <a:lstStyle/>
                    <a:p>
                      <a:pPr algn="l" rtl="0" eaLnBrk="0">
                        <a:lnSpc>
                          <a:spcPct val="101000"/>
                        </a:lnSpc>
                      </a:pPr>
                      <a:endParaRPr lang="en-US" altLang="en-US" sz="300" dirty="0"/>
                    </a:p>
                    <a:p>
                      <a:pPr marL="166370" algn="l" rtl="0" eaLnBrk="0">
                        <a:lnSpc>
                          <a:spcPct val="97000"/>
                        </a:lnSpc>
                        <a:spcBef>
                          <a:spcPts val="0"/>
                        </a:spcBef>
                        <a:buClrTx/>
                        <a:buSzTx/>
                        <a:buFontTx/>
                      </a:pPr>
                      <a:r>
                        <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Minimum shooting time (sec / frame)</a:t>
                      </a:r>
                      <a:endPar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14000"/>
                        </a:lnSpc>
                      </a:pPr>
                      <a:endParaRPr lang="en-US" altLang="en-US" sz="300" dirty="0"/>
                    </a:p>
                    <a:p>
                      <a:pPr marL="906780" algn="l" rtl="0" eaLnBrk="0">
                        <a:lnSpc>
                          <a:spcPct val="86000"/>
                        </a:lnSpc>
                        <a:spcBef>
                          <a:spcPts val="5"/>
                        </a:spcBef>
                      </a:pPr>
                      <a:r>
                        <a:rPr sz="6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1.2</a:t>
                      </a:r>
                      <a:endParaRPr lang="en-US" altLang="en-US" sz="6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58115">
                <a:tc>
                  <a:txBody>
                    <a:bodyPr/>
                    <a:lstStyle/>
                    <a:p>
                      <a:pPr algn="l" rtl="0" eaLnBrk="0">
                        <a:lnSpc>
                          <a:spcPct val="133000"/>
                        </a:lnSpc>
                      </a:pPr>
                      <a:endParaRPr lang="en-US" altLang="en-US" sz="200" dirty="0"/>
                    </a:p>
                    <a:p>
                      <a:pPr marL="166370" algn="l" rtl="0" eaLnBrk="0">
                        <a:lnSpc>
                          <a:spcPct val="97000"/>
                        </a:lnSpc>
                        <a:spcBef>
                          <a:spcPts val="0"/>
                        </a:spcBef>
                        <a:buClrTx/>
                        <a:buSzTx/>
                        <a:buFontTx/>
                      </a:pPr>
                      <a:r>
                        <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Resolution (MP)</a:t>
                      </a:r>
                      <a:endPar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08000"/>
                        </a:lnSpc>
                      </a:pPr>
                      <a:endParaRPr lang="en-US" altLang="en-US" sz="300" dirty="0"/>
                    </a:p>
                    <a:p>
                      <a:pPr marL="893445" algn="l" rtl="0" eaLnBrk="0">
                        <a:lnSpc>
                          <a:spcPct val="86000"/>
                        </a:lnSpc>
                        <a:spcBef>
                          <a:spcPts val="5"/>
                        </a:spcBef>
                      </a:pPr>
                      <a:r>
                        <a:rPr sz="6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3.2</a:t>
                      </a:r>
                      <a:endParaRPr lang="en-US" altLang="en-US" sz="6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58750">
                <a:tc>
                  <a:txBody>
                    <a:bodyPr/>
                    <a:lstStyle/>
                    <a:p>
                      <a:pPr algn="l" rtl="0" eaLnBrk="0">
                        <a:lnSpc>
                          <a:spcPct val="197000"/>
                        </a:lnSpc>
                      </a:pPr>
                      <a:endParaRPr lang="en-US" altLang="en-US" sz="100" dirty="0"/>
                    </a:p>
                    <a:p>
                      <a:pPr marL="166370" algn="l" rtl="0" eaLnBrk="0">
                        <a:lnSpc>
                          <a:spcPct val="97000"/>
                        </a:lnSpc>
                        <a:spcBef>
                          <a:spcPts val="0"/>
                        </a:spcBef>
                        <a:buClrTx/>
                        <a:buSzTx/>
                        <a:buFontTx/>
                      </a:pPr>
                      <a:r>
                        <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Operating distance range (mm)</a:t>
                      </a:r>
                      <a:endPar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08000"/>
                        </a:lnSpc>
                      </a:pPr>
                      <a:endParaRPr lang="en-US" altLang="en-US" sz="300" dirty="0"/>
                    </a:p>
                    <a:p>
                      <a:pPr marL="785495" algn="l" rtl="0" eaLnBrk="0">
                        <a:lnSpc>
                          <a:spcPct val="86000"/>
                        </a:lnSpc>
                        <a:spcBef>
                          <a:spcPts val="0"/>
                        </a:spcBef>
                      </a:pPr>
                      <a:r>
                        <a:rPr sz="6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rPr>
                        <a:t>750~1500</a:t>
                      </a:r>
                      <a:endParaRPr lang="en-US" altLang="en-US" sz="6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58750">
                <a:tc>
                  <a:txBody>
                    <a:bodyPr/>
                    <a:lstStyle/>
                    <a:p>
                      <a:pPr algn="l" rtl="0" eaLnBrk="0">
                        <a:lnSpc>
                          <a:spcPct val="101000"/>
                        </a:lnSpc>
                      </a:pPr>
                      <a:endParaRPr lang="en-US" altLang="en-US" sz="300" dirty="0"/>
                    </a:p>
                    <a:p>
                      <a:pPr marL="166370" algn="l" rtl="0" eaLnBrk="0">
                        <a:lnSpc>
                          <a:spcPct val="97000"/>
                        </a:lnSpc>
                        <a:spcBef>
                          <a:spcPts val="0"/>
                        </a:spcBef>
                        <a:buClrTx/>
                        <a:buSzTx/>
                        <a:buFontTx/>
                      </a:pPr>
                      <a:r>
                        <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Near Field of View (FOV) (mm)</a:t>
                      </a:r>
                      <a:endPar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19000"/>
                        </a:lnSpc>
                      </a:pPr>
                      <a:endParaRPr lang="en-US" altLang="en-US" sz="300" dirty="0"/>
                    </a:p>
                    <a:p>
                      <a:pPr marL="709930" algn="l" rtl="0" eaLnBrk="0">
                        <a:lnSpc>
                          <a:spcPct val="96000"/>
                        </a:lnSpc>
                        <a:spcBef>
                          <a:spcPts val="0"/>
                        </a:spcBef>
                      </a:pPr>
                      <a:r>
                        <a:rPr sz="6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800*650@750</a:t>
                      </a:r>
                      <a:endParaRPr lang="en-US" altLang="en-US" sz="6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58750">
                <a:tc>
                  <a:txBody>
                    <a:bodyPr/>
                    <a:lstStyle/>
                    <a:p>
                      <a:pPr algn="l" rtl="0" eaLnBrk="0">
                        <a:lnSpc>
                          <a:spcPct val="112000"/>
                        </a:lnSpc>
                      </a:pPr>
                      <a:endParaRPr lang="en-US" altLang="en-US" sz="300" dirty="0"/>
                    </a:p>
                    <a:p>
                      <a:pPr marL="165735" algn="l" rtl="0" eaLnBrk="0">
                        <a:lnSpc>
                          <a:spcPct val="99000"/>
                        </a:lnSpc>
                      </a:pPr>
                      <a:r>
                        <a:rPr sz="6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Far Field of View (FOV) (mm)</a:t>
                      </a:r>
                      <a:endParaRPr lang="en-US" altLang="en-US" sz="6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18000"/>
                        </a:lnSpc>
                      </a:pPr>
                      <a:endParaRPr lang="en-US" altLang="en-US" sz="300" dirty="0"/>
                    </a:p>
                    <a:p>
                      <a:pPr marL="649605" algn="l" rtl="0" eaLnBrk="0">
                        <a:lnSpc>
                          <a:spcPct val="96000"/>
                        </a:lnSpc>
                        <a:spcBef>
                          <a:spcPts val="5"/>
                        </a:spcBef>
                      </a:pPr>
                      <a:r>
                        <a:rPr sz="6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1800*1220@1500</a:t>
                      </a:r>
                      <a:endParaRPr lang="en-US" altLang="en-US" sz="6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59385">
                <a:tc>
                  <a:txBody>
                    <a:bodyPr/>
                    <a:lstStyle/>
                    <a:p>
                      <a:pPr algn="l" rtl="0" eaLnBrk="0">
                        <a:lnSpc>
                          <a:spcPct val="105000"/>
                        </a:lnSpc>
                      </a:pPr>
                      <a:endParaRPr lang="en-US" altLang="en-US" sz="300" dirty="0"/>
                    </a:p>
                    <a:p>
                      <a:pPr marL="163830" algn="l" rtl="0" eaLnBrk="0">
                        <a:lnSpc>
                          <a:spcPct val="90000"/>
                        </a:lnSpc>
                        <a:spcBef>
                          <a:spcPts val="0"/>
                        </a:spcBef>
                      </a:pPr>
                      <a:r>
                        <a:rPr sz="6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XY direction resolution (mm)</a:t>
                      </a:r>
                      <a:endParaRPr lang="en-US" altLang="en-US" sz="6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25000"/>
                        </a:lnSpc>
                      </a:pPr>
                      <a:endParaRPr lang="en-US" altLang="en-US" sz="300" dirty="0"/>
                    </a:p>
                    <a:p>
                      <a:pPr marL="829945" algn="l" rtl="0" eaLnBrk="0">
                        <a:lnSpc>
                          <a:spcPct val="86000"/>
                        </a:lnSpc>
                      </a:pPr>
                      <a:r>
                        <a:rPr sz="6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rPr>
                        <a:t>0.5~1.3</a:t>
                      </a:r>
                      <a:endParaRPr lang="en-US" altLang="en-US" sz="6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76530">
                <a:tc>
                  <a:txBody>
                    <a:bodyPr/>
                    <a:lstStyle/>
                    <a:p>
                      <a:pPr marL="166370" algn="l" rtl="0" eaLnBrk="0">
                        <a:lnSpc>
                          <a:spcPct val="97000"/>
                        </a:lnSpc>
                        <a:spcBef>
                          <a:spcPts val="0"/>
                        </a:spcBef>
                        <a:buClrTx/>
                        <a:buSzTx/>
                        <a:buFontTx/>
                      </a:pPr>
                      <a:r>
                        <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Z-axis single-point repetition accuracy (mm)</a:t>
                      </a:r>
                      <a:endPar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23000"/>
                        </a:lnSpc>
                      </a:pPr>
                      <a:endParaRPr lang="en-US" altLang="en-US" sz="300" dirty="0"/>
                    </a:p>
                    <a:p>
                      <a:pPr marL="808355" algn="l" rtl="0" eaLnBrk="0">
                        <a:lnSpc>
                          <a:spcPct val="86000"/>
                        </a:lnSpc>
                      </a:pPr>
                      <a:r>
                        <a:rPr sz="6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rPr>
                        <a:t>0.05~0.2</a:t>
                      </a:r>
                      <a:endParaRPr lang="en-US" altLang="en-US" sz="6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77165">
                <a:tc>
                  <a:txBody>
                    <a:bodyPr/>
                    <a:lstStyle/>
                    <a:p>
                      <a:pPr marL="166370" algn="l" rtl="0" eaLnBrk="0">
                        <a:lnSpc>
                          <a:spcPct val="97000"/>
                        </a:lnSpc>
                        <a:spcBef>
                          <a:spcPts val="0"/>
                        </a:spcBef>
                        <a:buClrTx/>
                        <a:buSzTx/>
                        <a:buFontTx/>
                      </a:pPr>
                      <a:r>
                        <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Repeat accuracy of the Z-axis region (mm)</a:t>
                      </a:r>
                      <a:endPar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32000"/>
                        </a:lnSpc>
                      </a:pPr>
                      <a:endParaRPr lang="en-US" altLang="en-US" sz="300" dirty="0"/>
                    </a:p>
                    <a:p>
                      <a:pPr marL="744220" algn="l" rtl="0" eaLnBrk="0">
                        <a:lnSpc>
                          <a:spcPct val="86000"/>
                        </a:lnSpc>
                        <a:spcBef>
                          <a:spcPts val="0"/>
                        </a:spcBef>
                      </a:pPr>
                      <a:r>
                        <a:rPr sz="6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0.016~0.0</a:t>
                      </a:r>
                      <a:r>
                        <a:rPr sz="6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rPr>
                        <a:t>37</a:t>
                      </a:r>
                      <a:endParaRPr lang="en-US" altLang="en-US" sz="6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58750">
                <a:tc>
                  <a:txBody>
                    <a:bodyPr/>
                    <a:lstStyle/>
                    <a:p>
                      <a:pPr algn="l" rtl="0" eaLnBrk="0">
                        <a:lnSpc>
                          <a:spcPct val="122000"/>
                        </a:lnSpc>
                      </a:pPr>
                      <a:endParaRPr lang="en-US" altLang="en-US" sz="300" dirty="0"/>
                    </a:p>
                    <a:p>
                      <a:pPr marL="166370" algn="l" rtl="0" eaLnBrk="0">
                        <a:lnSpc>
                          <a:spcPct val="97000"/>
                        </a:lnSpc>
                        <a:spcBef>
                          <a:spcPts val="0"/>
                        </a:spcBef>
                        <a:buClrTx/>
                        <a:buSzTx/>
                        <a:buFontTx/>
                      </a:pPr>
                      <a:r>
                        <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illuminant source</a:t>
                      </a:r>
                      <a:endPar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15000"/>
                        </a:lnSpc>
                      </a:pPr>
                      <a:endParaRPr lang="en-US" altLang="en-US" sz="300" dirty="0"/>
                    </a:p>
                    <a:p>
                      <a:pPr marL="876300" algn="l" rtl="0" eaLnBrk="0">
                        <a:lnSpc>
                          <a:spcPct val="90000"/>
                        </a:lnSpc>
                        <a:spcBef>
                          <a:spcPts val="5"/>
                        </a:spcBef>
                      </a:pPr>
                      <a:r>
                        <a:rPr lang="en-US" sz="600" kern="0" spc="0" dirty="0">
                          <a:solidFill>
                            <a:srgbClr val="030303">
                              <a:alpha val="100000"/>
                            </a:srgbClr>
                          </a:solidFill>
                          <a:latin typeface="微软雅黑" panose="020B0503020204020204" charset="-122"/>
                          <a:ea typeface="微软雅黑" panose="020B0503020204020204" charset="-122"/>
                          <a:cs typeface="微软雅黑" panose="020B0503020204020204" charset="-122"/>
                        </a:rPr>
                        <a:t>Laser</a:t>
                      </a:r>
                      <a:endParaRPr lang="en-US" sz="600" kern="0" spc="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58750">
                <a:tc>
                  <a:txBody>
                    <a:bodyPr/>
                    <a:lstStyle/>
                    <a:p>
                      <a:pPr algn="l" rtl="0" eaLnBrk="0">
                        <a:lnSpc>
                          <a:spcPct val="123000"/>
                        </a:lnSpc>
                      </a:pPr>
                      <a:endParaRPr lang="en-US" altLang="en-US" sz="300" dirty="0"/>
                    </a:p>
                    <a:p>
                      <a:pPr marL="166370" algn="l" rtl="0" eaLnBrk="0">
                        <a:lnSpc>
                          <a:spcPct val="97000"/>
                        </a:lnSpc>
                        <a:spcBef>
                          <a:spcPts val="0"/>
                        </a:spcBef>
                        <a:buClrTx/>
                        <a:buSzTx/>
                        <a:buFontTx/>
                      </a:pPr>
                      <a:r>
                        <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Communication interface</a:t>
                      </a:r>
                      <a:endPar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14000"/>
                        </a:lnSpc>
                      </a:pPr>
                      <a:endParaRPr lang="en-US" altLang="en-US" sz="300" dirty="0"/>
                    </a:p>
                    <a:p>
                      <a:pPr marL="737235" algn="l" rtl="0" eaLnBrk="0">
                        <a:lnSpc>
                          <a:spcPct val="90000"/>
                        </a:lnSpc>
                        <a:spcBef>
                          <a:spcPts val="0"/>
                        </a:spcBef>
                      </a:pPr>
                      <a:r>
                        <a:rPr sz="6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Gigabit Ethernet</a:t>
                      </a:r>
                      <a:endParaRPr lang="en-US" altLang="en-US" sz="6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58750">
                <a:tc>
                  <a:txBody>
                    <a:bodyPr/>
                    <a:lstStyle/>
                    <a:p>
                      <a:pPr algn="l" rtl="0" eaLnBrk="0">
                        <a:lnSpc>
                          <a:spcPct val="120000"/>
                        </a:lnSpc>
                      </a:pPr>
                      <a:endParaRPr lang="en-US" altLang="en-US" sz="300" dirty="0"/>
                    </a:p>
                    <a:p>
                      <a:pPr marL="165100" algn="l" rtl="0" eaLnBrk="0">
                        <a:lnSpc>
                          <a:spcPct val="97000"/>
                        </a:lnSpc>
                      </a:pPr>
                      <a:r>
                        <a:rPr sz="600" kern="0" spc="-4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Camera weight (kg)</a:t>
                      </a:r>
                      <a:endParaRPr lang="en-US" altLang="en-US" sz="6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29000"/>
                        </a:lnSpc>
                      </a:pPr>
                      <a:endParaRPr lang="en-US" altLang="en-US" sz="300" dirty="0"/>
                    </a:p>
                    <a:p>
                      <a:pPr marL="885190" algn="l" rtl="0" eaLnBrk="0">
                        <a:lnSpc>
                          <a:spcPct val="86000"/>
                        </a:lnSpc>
                        <a:spcBef>
                          <a:spcPts val="5"/>
                        </a:spcBef>
                      </a:pPr>
                      <a:r>
                        <a:rPr sz="6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2.2</a:t>
                      </a:r>
                      <a:endParaRPr lang="en-US" altLang="en-US" sz="6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59385">
                <a:tc>
                  <a:txBody>
                    <a:bodyPr/>
                    <a:lstStyle/>
                    <a:p>
                      <a:pPr algn="l" rtl="0" eaLnBrk="0">
                        <a:lnSpc>
                          <a:spcPct val="113000"/>
                        </a:lnSpc>
                      </a:pPr>
                      <a:endParaRPr lang="en-US" altLang="en-US" sz="300" dirty="0"/>
                    </a:p>
                    <a:p>
                      <a:pPr marL="165100" algn="l" rtl="0" eaLnBrk="0">
                        <a:lnSpc>
                          <a:spcPct val="90000"/>
                        </a:lnSpc>
                        <a:spcBef>
                          <a:spcPts val="5"/>
                        </a:spcBef>
                      </a:pPr>
                      <a:r>
                        <a:rPr sz="6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Camera size (mm)</a:t>
                      </a:r>
                      <a:endParaRPr lang="en-US" altLang="en-US" sz="6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19000"/>
                        </a:lnSpc>
                      </a:pPr>
                      <a:endParaRPr lang="en-US" altLang="en-US" sz="300" dirty="0"/>
                    </a:p>
                    <a:p>
                      <a:pPr marL="748665" algn="l" rtl="0" eaLnBrk="0">
                        <a:lnSpc>
                          <a:spcPct val="90000"/>
                        </a:lnSpc>
                        <a:spcBef>
                          <a:spcPts val="0"/>
                        </a:spcBef>
                      </a:pPr>
                      <a:r>
                        <a:rPr sz="6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530*130*67</a:t>
                      </a:r>
                      <a:endParaRPr lang="en-US" altLang="en-US" sz="6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59385">
                <a:tc>
                  <a:txBody>
                    <a:bodyPr/>
                    <a:lstStyle/>
                    <a:p>
                      <a:pPr algn="l" rtl="0" eaLnBrk="0">
                        <a:lnSpc>
                          <a:spcPct val="116000"/>
                        </a:lnSpc>
                      </a:pPr>
                      <a:endParaRPr lang="en-US" altLang="en-US" sz="300" dirty="0"/>
                    </a:p>
                    <a:p>
                      <a:pPr marL="167005" algn="l" rtl="0" eaLnBrk="0">
                        <a:lnSpc>
                          <a:spcPct val="99000"/>
                        </a:lnSpc>
                        <a:spcBef>
                          <a:spcPts val="0"/>
                        </a:spcBef>
                      </a:pPr>
                      <a:r>
                        <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Operating voltage / current</a:t>
                      </a:r>
                      <a:endParaRPr lang="en-US" altLang="en-US" sz="6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17000"/>
                        </a:lnSpc>
                      </a:pPr>
                      <a:endParaRPr lang="en-US" altLang="en-US" sz="300" dirty="0"/>
                    </a:p>
                    <a:p>
                      <a:pPr marL="724535" algn="l" rtl="0" eaLnBrk="0">
                        <a:lnSpc>
                          <a:spcPct val="95000"/>
                        </a:lnSpc>
                        <a:spcBef>
                          <a:spcPts val="5"/>
                        </a:spcBef>
                      </a:pPr>
                      <a:r>
                        <a:rPr sz="6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rPr>
                        <a:t>DC 24V/3.75</a:t>
                      </a:r>
                      <a:r>
                        <a:rPr sz="600" kern="0" spc="-40" dirty="0">
                          <a:solidFill>
                            <a:srgbClr val="030303">
                              <a:alpha val="100000"/>
                            </a:srgbClr>
                          </a:solidFill>
                          <a:latin typeface="微软雅黑" panose="020B0503020204020204" charset="-122"/>
                          <a:ea typeface="微软雅黑" panose="020B0503020204020204" charset="-122"/>
                          <a:cs typeface="微软雅黑" panose="020B0503020204020204" charset="-122"/>
                        </a:rPr>
                        <a:t>A</a:t>
                      </a:r>
                      <a:endParaRPr lang="en-US" altLang="en-US" sz="6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56845">
                <a:tc>
                  <a:txBody>
                    <a:bodyPr/>
                    <a:lstStyle/>
                    <a:p>
                      <a:pPr algn="l" rtl="0" eaLnBrk="0">
                        <a:lnSpc>
                          <a:spcPct val="106000"/>
                        </a:lnSpc>
                      </a:pPr>
                      <a:endParaRPr lang="en-US" altLang="en-US" sz="300" dirty="0"/>
                    </a:p>
                    <a:p>
                      <a:pPr marL="169545" algn="l" rtl="0" eaLnBrk="0">
                        <a:lnSpc>
                          <a:spcPct val="90000"/>
                        </a:lnSpc>
                        <a:spcBef>
                          <a:spcPts val="0"/>
                        </a:spcBef>
                      </a:pPr>
                      <a:r>
                        <a:rPr lang="en-US"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L</a:t>
                      </a:r>
                      <a:r>
                        <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evels of protection</a:t>
                      </a:r>
                      <a:endParaRPr lang="en-US" altLang="en-US" sz="6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24000"/>
                        </a:lnSpc>
                      </a:pPr>
                      <a:endParaRPr lang="en-US" altLang="en-US" sz="300" dirty="0"/>
                    </a:p>
                    <a:p>
                      <a:pPr marL="882650" algn="l" rtl="0" eaLnBrk="0">
                        <a:lnSpc>
                          <a:spcPct val="86000"/>
                        </a:lnSpc>
                      </a:pPr>
                      <a:r>
                        <a:rPr sz="6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IP65</a:t>
                      </a:r>
                      <a:endParaRPr lang="en-US" altLang="en-US" sz="6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57480">
                <a:tc>
                  <a:txBody>
                    <a:bodyPr/>
                    <a:lstStyle/>
                    <a:p>
                      <a:pPr algn="l" rtl="0" eaLnBrk="0">
                        <a:lnSpc>
                          <a:spcPct val="132000"/>
                        </a:lnSpc>
                      </a:pPr>
                      <a:endParaRPr lang="en-US" altLang="en-US" sz="200" dirty="0"/>
                    </a:p>
                    <a:p>
                      <a:pPr marL="166370" algn="l" rtl="0" eaLnBrk="0">
                        <a:lnSpc>
                          <a:spcPct val="97000"/>
                        </a:lnSpc>
                        <a:spcBef>
                          <a:spcPts val="0"/>
                        </a:spcBef>
                        <a:buClrTx/>
                        <a:buSzTx/>
                        <a:buFontTx/>
                      </a:pPr>
                      <a:r>
                        <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Operating temperature  (°C)</a:t>
                      </a:r>
                      <a:endPar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47000"/>
                        </a:lnSpc>
                      </a:pPr>
                      <a:endParaRPr lang="en-US" altLang="en-US" sz="200" dirty="0"/>
                    </a:p>
                    <a:p>
                      <a:pPr marL="885825" algn="l" rtl="0" eaLnBrk="0">
                        <a:lnSpc>
                          <a:spcPct val="100000"/>
                        </a:lnSpc>
                        <a:spcBef>
                          <a:spcPts val="0"/>
                        </a:spcBef>
                      </a:pPr>
                      <a:r>
                        <a:rPr sz="5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0~45</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58115">
                <a:tc>
                  <a:txBody>
                    <a:bodyPr/>
                    <a:lstStyle/>
                    <a:p>
                      <a:pPr marL="166370" algn="l" rtl="0" eaLnBrk="0">
                        <a:lnSpc>
                          <a:spcPct val="97000"/>
                        </a:lnSpc>
                        <a:spcBef>
                          <a:spcPts val="0"/>
                        </a:spcBef>
                        <a:buClrTx/>
                        <a:buSzTx/>
                        <a:buFontTx/>
                      </a:pPr>
                      <a:r>
                        <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Operating Humidity (RH)</a:t>
                      </a:r>
                      <a:endPar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10000"/>
                        </a:lnSpc>
                      </a:pPr>
                      <a:endParaRPr lang="en-US" altLang="en-US" sz="200" dirty="0"/>
                    </a:p>
                    <a:p>
                      <a:pPr marL="633095" algn="l" rtl="0" eaLnBrk="0">
                        <a:lnSpc>
                          <a:spcPct val="90000"/>
                        </a:lnSpc>
                      </a:pPr>
                      <a:r>
                        <a:rPr sz="600" kern="0" spc="-4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20~80% (no condensation)</a:t>
                      </a:r>
                      <a:endParaRPr lang="en-US" altLang="en-US" sz="6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200660">
                <a:tc>
                  <a:txBody>
                    <a:bodyPr/>
                    <a:lstStyle/>
                    <a:p>
                      <a:pPr algn="l" rtl="0" eaLnBrk="0">
                        <a:lnSpc>
                          <a:spcPct val="147000"/>
                        </a:lnSpc>
                      </a:pPr>
                      <a:endParaRPr lang="en-US" altLang="en-US" sz="200" dirty="0"/>
                    </a:p>
                    <a:p>
                      <a:pPr marL="166370" algn="l" rtl="0" eaLnBrk="0">
                        <a:lnSpc>
                          <a:spcPct val="97000"/>
                        </a:lnSpc>
                        <a:spcBef>
                          <a:spcPts val="0"/>
                        </a:spcBef>
                        <a:buClrTx/>
                        <a:buSzTx/>
                        <a:buFontTx/>
                      </a:pPr>
                      <a:r>
                        <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Standard fitting</a:t>
                      </a:r>
                      <a:endPar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21000"/>
                        </a:lnSpc>
                      </a:pPr>
                      <a:endParaRPr lang="en-US" altLang="en-US" sz="200" dirty="0"/>
                    </a:p>
                    <a:p>
                      <a:pPr marL="463550" algn="l" rtl="0" eaLnBrk="0">
                        <a:lnSpc>
                          <a:spcPct val="90000"/>
                        </a:lnSpc>
                        <a:spcBef>
                          <a:spcPts val="0"/>
                        </a:spcBef>
                      </a:pPr>
                      <a:r>
                        <a:rPr sz="6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Power supply adapter, power supply cord, data cable</a:t>
                      </a:r>
                      <a:endParaRPr lang="en-US" altLang="en-US" sz="6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221615">
                <a:tc>
                  <a:txBody>
                    <a:bodyPr/>
                    <a:lstStyle/>
                    <a:p>
                      <a:pPr algn="l" rtl="0" eaLnBrk="0">
                        <a:lnSpc>
                          <a:spcPct val="149000"/>
                        </a:lnSpc>
                      </a:pPr>
                      <a:endParaRPr lang="en-US" altLang="en-US" sz="200" dirty="0"/>
                    </a:p>
                    <a:p>
                      <a:pPr marL="166370" algn="l" rtl="0" eaLnBrk="0">
                        <a:lnSpc>
                          <a:spcPct val="97000"/>
                        </a:lnSpc>
                        <a:spcBef>
                          <a:spcPts val="0"/>
                        </a:spcBef>
                        <a:buClrTx/>
                        <a:buSzTx/>
                        <a:buFontTx/>
                      </a:pPr>
                      <a:r>
                        <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Whether the third-party development is supported</a:t>
                      </a:r>
                      <a:endPar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44000"/>
                        </a:lnSpc>
                      </a:pPr>
                      <a:endParaRPr lang="en-US" altLang="en-US" sz="200" dirty="0"/>
                    </a:p>
                    <a:p>
                      <a:pPr marL="930910" algn="l" rtl="0" eaLnBrk="0">
                        <a:lnSpc>
                          <a:spcPct val="85000"/>
                        </a:lnSpc>
                        <a:spcBef>
                          <a:spcPts val="0"/>
                        </a:spcBef>
                      </a:pPr>
                      <a:r>
                        <a:rPr lang="en-US"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rPr>
                        <a:t>yes</a:t>
                      </a:r>
                      <a:endParaRPr lang="en-US"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203200">
                <a:tc>
                  <a:txBody>
                    <a:bodyPr/>
                    <a:lstStyle/>
                    <a:p>
                      <a:pPr algn="l" rtl="0" eaLnBrk="0">
                        <a:lnSpc>
                          <a:spcPct val="128000"/>
                        </a:lnSpc>
                      </a:pPr>
                      <a:endParaRPr lang="en-US" altLang="en-US" sz="200" dirty="0"/>
                    </a:p>
                    <a:p>
                      <a:pPr marL="166370" algn="l" rtl="0" eaLnBrk="0">
                        <a:lnSpc>
                          <a:spcPct val="97000"/>
                        </a:lnSpc>
                        <a:spcBef>
                          <a:spcPts val="0"/>
                        </a:spcBef>
                        <a:buClrTx/>
                        <a:buSzTx/>
                        <a:buFontTx/>
                      </a:pPr>
                      <a:r>
                        <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Supported development language</a:t>
                      </a:r>
                      <a:endPar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21000"/>
                        </a:lnSpc>
                      </a:pPr>
                      <a:endParaRPr lang="en-US" altLang="en-US" sz="200" dirty="0"/>
                    </a:p>
                    <a:p>
                      <a:pPr marL="657225" algn="l" rtl="0" eaLnBrk="0">
                        <a:lnSpc>
                          <a:spcPct val="91000"/>
                        </a:lnSpc>
                      </a:pPr>
                      <a:r>
                        <a:rPr sz="6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rPr>
                        <a:t>C/C++/C#/Python</a:t>
                      </a:r>
                      <a:endParaRPr lang="en-US" altLang="en-US" sz="6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201295">
                <a:tc>
                  <a:txBody>
                    <a:bodyPr/>
                    <a:lstStyle/>
                    <a:p>
                      <a:pPr algn="l" rtl="0" eaLnBrk="0">
                        <a:lnSpc>
                          <a:spcPct val="122000"/>
                        </a:lnSpc>
                      </a:pPr>
                      <a:endParaRPr lang="en-US" altLang="en-US" sz="200" dirty="0"/>
                    </a:p>
                    <a:p>
                      <a:pPr marL="166370" algn="l" rtl="0" eaLnBrk="0">
                        <a:lnSpc>
                          <a:spcPct val="97000"/>
                        </a:lnSpc>
                        <a:spcBef>
                          <a:spcPts val="0"/>
                        </a:spcBef>
                        <a:buClrTx/>
                        <a:buSzTx/>
                        <a:buFontTx/>
                      </a:pPr>
                      <a:r>
                        <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Supported development platform</a:t>
                      </a:r>
                      <a:endPar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06000"/>
                        </a:lnSpc>
                      </a:pPr>
                      <a:endParaRPr lang="en-US" altLang="en-US" sz="300" dirty="0"/>
                    </a:p>
                    <a:p>
                      <a:pPr marL="698500" algn="l" rtl="0" eaLnBrk="0">
                        <a:lnSpc>
                          <a:spcPct val="96000"/>
                        </a:lnSpc>
                        <a:spcBef>
                          <a:spcPts val="0"/>
                        </a:spcBef>
                      </a:pPr>
                      <a:r>
                        <a:rPr sz="6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Linux/Windows</a:t>
                      </a:r>
                      <a:endParaRPr lang="en-US" altLang="en-US" sz="6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214630">
                <a:tc>
                  <a:txBody>
                    <a:bodyPr/>
                    <a:lstStyle/>
                    <a:p>
                      <a:pPr algn="l" rtl="0" eaLnBrk="0">
                        <a:lnSpc>
                          <a:spcPct val="126000"/>
                        </a:lnSpc>
                      </a:pPr>
                      <a:endParaRPr lang="en-US" altLang="en-US" sz="200" dirty="0"/>
                    </a:p>
                    <a:p>
                      <a:pPr marL="166370" algn="l" rtl="0" eaLnBrk="0">
                        <a:lnSpc>
                          <a:spcPct val="97000"/>
                        </a:lnSpc>
                        <a:spcBef>
                          <a:spcPts val="0"/>
                        </a:spcBef>
                        <a:buClrTx/>
                        <a:buSzTx/>
                        <a:buFontTx/>
                      </a:pPr>
                      <a:r>
                        <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Adapt to the third-party software library</a:t>
                      </a:r>
                      <a:endPar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35000"/>
                        </a:lnSpc>
                      </a:pPr>
                      <a:endParaRPr lang="en-US" altLang="en-US" sz="200" dirty="0"/>
                    </a:p>
                    <a:p>
                      <a:pPr marL="257810" algn="l" rtl="0" eaLnBrk="0">
                        <a:lnSpc>
                          <a:spcPct val="91000"/>
                        </a:lnSpc>
                        <a:spcBef>
                          <a:spcPts val="0"/>
                        </a:spcBef>
                      </a:pPr>
                      <a:r>
                        <a:rPr sz="6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rPr>
                        <a:t>Halcon/OpenCV/Open3D/</a:t>
                      </a:r>
                      <a:r>
                        <a:rPr sz="6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PCL/VisionPro</a:t>
                      </a:r>
                      <a:endParaRPr lang="en-US" altLang="en-US" sz="6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bl>
          </a:graphicData>
        </a:graphic>
      </p:graphicFrame>
      <p:pic>
        <p:nvPicPr>
          <p:cNvPr id="76" name="picture 76"/>
          <p:cNvPicPr>
            <a:picLocks noChangeAspect="1"/>
          </p:cNvPicPr>
          <p:nvPr/>
        </p:nvPicPr>
        <p:blipFill>
          <a:blip r:embed="rId2"/>
          <a:stretch>
            <a:fillRect/>
          </a:stretch>
        </p:blipFill>
        <p:spPr>
          <a:xfrm rot="21600000">
            <a:off x="718050" y="6175718"/>
            <a:ext cx="1812620" cy="2493174"/>
          </a:xfrm>
          <a:prstGeom prst="rect">
            <a:avLst/>
          </a:prstGeom>
        </p:spPr>
      </p:pic>
      <p:grpSp>
        <p:nvGrpSpPr>
          <p:cNvPr id="2" name="group 2"/>
          <p:cNvGrpSpPr/>
          <p:nvPr/>
        </p:nvGrpSpPr>
        <p:grpSpPr>
          <a:xfrm rot="21600000">
            <a:off x="493458" y="3215754"/>
            <a:ext cx="3224238" cy="1156221"/>
            <a:chOff x="0" y="0"/>
            <a:chExt cx="3224238" cy="1156221"/>
          </a:xfrm>
        </p:grpSpPr>
        <p:sp>
          <p:nvSpPr>
            <p:cNvPr id="78" name="rect"/>
            <p:cNvSpPr/>
            <p:nvPr/>
          </p:nvSpPr>
          <p:spPr>
            <a:xfrm>
              <a:off x="0" y="0"/>
              <a:ext cx="3224238" cy="1156221"/>
            </a:xfrm>
            <a:prstGeom prst="rect">
              <a:avLst/>
            </a:prstGeom>
            <a:solidFill>
              <a:srgbClr val="030303">
                <a:alpha val="100000"/>
              </a:srgbClr>
            </a:solidFill>
            <a:ln cap="flat">
              <a:noFill/>
              <a:prstDash val="solid"/>
              <a:miter lim="0"/>
            </a:ln>
          </p:spPr>
          <p:txBody>
            <a:bodyPr rtlCol="0"/>
            <a:lstStyle/>
            <a:p>
              <a:pPr algn="ctr"/>
              <a:endParaRPr lang="zh-CN" altLang="en-US"/>
            </a:p>
          </p:txBody>
        </p:sp>
        <p:pic>
          <p:nvPicPr>
            <p:cNvPr id="80" name="picture 80"/>
            <p:cNvPicPr>
              <a:picLocks noChangeAspect="1"/>
            </p:cNvPicPr>
            <p:nvPr/>
          </p:nvPicPr>
          <p:blipFill>
            <a:blip r:embed="rId3"/>
            <a:stretch>
              <a:fillRect/>
            </a:stretch>
          </p:blipFill>
          <p:spPr>
            <a:xfrm rot="21600000">
              <a:off x="351548" y="78854"/>
              <a:ext cx="1264636" cy="1003211"/>
            </a:xfrm>
            <a:prstGeom prst="rect">
              <a:avLst/>
            </a:prstGeom>
          </p:spPr>
        </p:pic>
        <p:sp>
          <p:nvSpPr>
            <p:cNvPr id="82" name="textbox 82"/>
            <p:cNvSpPr/>
            <p:nvPr/>
          </p:nvSpPr>
          <p:spPr>
            <a:xfrm>
              <a:off x="2052185" y="433618"/>
              <a:ext cx="942975" cy="137795"/>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92000"/>
                </a:lnSpc>
              </a:pPr>
              <a:r>
                <a:rPr sz="800" kern="0" spc="130" dirty="0">
                  <a:solidFill>
                    <a:srgbClr val="FFFFFF">
                      <a:alpha val="100000"/>
                    </a:srgbClr>
                  </a:solidFill>
                  <a:latin typeface="微软雅黑" panose="020B0503020204020204" charset="-122"/>
                  <a:ea typeface="微软雅黑" panose="020B0503020204020204" charset="-122"/>
                  <a:cs typeface="微软雅黑" panose="020B0503020204020204" charset="-122"/>
                </a:rPr>
                <a:t>Body B-pillar workpiece point cloud</a:t>
              </a:r>
              <a:endParaRPr sz="800" kern="0" spc="130" dirty="0">
                <a:solidFill>
                  <a:srgbClr val="FFFFFF">
                    <a:alpha val="100000"/>
                  </a:srgbClr>
                </a:solidFill>
                <a:latin typeface="微软雅黑" panose="020B0503020204020204" charset="-122"/>
                <a:ea typeface="微软雅黑" panose="020B0503020204020204" charset="-122"/>
                <a:cs typeface="微软雅黑" panose="020B0503020204020204" charset="-122"/>
              </a:endParaRPr>
            </a:p>
          </p:txBody>
        </p:sp>
      </p:grpSp>
      <p:grpSp>
        <p:nvGrpSpPr>
          <p:cNvPr id="4" name="group 4"/>
          <p:cNvGrpSpPr/>
          <p:nvPr/>
        </p:nvGrpSpPr>
        <p:grpSpPr>
          <a:xfrm rot="21600000">
            <a:off x="3838778" y="3215754"/>
            <a:ext cx="3224237" cy="1156221"/>
            <a:chOff x="0" y="0"/>
            <a:chExt cx="3224237" cy="1156221"/>
          </a:xfrm>
        </p:grpSpPr>
        <p:sp>
          <p:nvSpPr>
            <p:cNvPr id="84" name="rect"/>
            <p:cNvSpPr/>
            <p:nvPr/>
          </p:nvSpPr>
          <p:spPr>
            <a:xfrm>
              <a:off x="0" y="0"/>
              <a:ext cx="3224237" cy="1156221"/>
            </a:xfrm>
            <a:prstGeom prst="rect">
              <a:avLst/>
            </a:prstGeom>
            <a:solidFill>
              <a:srgbClr val="030303">
                <a:alpha val="100000"/>
              </a:srgbClr>
            </a:solidFill>
            <a:ln cap="flat">
              <a:noFill/>
              <a:prstDash val="solid"/>
              <a:miter lim="0"/>
            </a:ln>
          </p:spPr>
          <p:txBody>
            <a:bodyPr rtlCol="0"/>
            <a:lstStyle/>
            <a:p>
              <a:pPr algn="ctr"/>
              <a:endParaRPr lang="zh-CN" altLang="en-US"/>
            </a:p>
          </p:txBody>
        </p:sp>
        <p:pic>
          <p:nvPicPr>
            <p:cNvPr id="86" name="picture 86"/>
            <p:cNvPicPr>
              <a:picLocks noChangeAspect="1"/>
            </p:cNvPicPr>
            <p:nvPr/>
          </p:nvPicPr>
          <p:blipFill>
            <a:blip r:embed="rId4"/>
            <a:stretch>
              <a:fillRect/>
            </a:stretch>
          </p:blipFill>
          <p:spPr>
            <a:xfrm rot="21600000">
              <a:off x="294360" y="63881"/>
              <a:ext cx="1439646" cy="1043559"/>
            </a:xfrm>
            <a:prstGeom prst="rect">
              <a:avLst/>
            </a:prstGeom>
          </p:spPr>
        </p:pic>
        <p:sp>
          <p:nvSpPr>
            <p:cNvPr id="88" name="textbox 88"/>
            <p:cNvSpPr/>
            <p:nvPr/>
          </p:nvSpPr>
          <p:spPr>
            <a:xfrm>
              <a:off x="2141855" y="433705"/>
              <a:ext cx="859155" cy="194310"/>
            </a:xfrm>
            <a:prstGeom prst="rect">
              <a:avLst/>
            </a:prstGeom>
          </p:spPr>
          <p:txBody>
            <a:bodyPr vert="horz" wrap="square" lIns="0" tIns="0" rIns="0" bIns="0"/>
            <a:lstStyle/>
            <a:p>
              <a:pPr algn="l" rtl="0" eaLnBrk="0">
                <a:lnSpc>
                  <a:spcPct val="81000"/>
                </a:lnSpc>
              </a:pPr>
              <a:endParaRPr lang="en-US" altLang="en-US" sz="100" dirty="0"/>
            </a:p>
            <a:p>
              <a:pPr marL="12700" algn="l" rtl="0" eaLnBrk="0">
                <a:lnSpc>
                  <a:spcPct val="92000"/>
                </a:lnSpc>
              </a:pPr>
              <a:r>
                <a:rPr sz="800" kern="0" spc="130" dirty="0">
                  <a:solidFill>
                    <a:srgbClr val="FFFFFF">
                      <a:alpha val="100000"/>
                    </a:srgbClr>
                  </a:solidFill>
                  <a:latin typeface="微软雅黑" panose="020B0503020204020204" charset="-122"/>
                  <a:ea typeface="微软雅黑" panose="020B0503020204020204" charset="-122"/>
                  <a:cs typeface="微软雅黑" panose="020B0503020204020204" charset="-122"/>
                </a:rPr>
                <a:t>Aluminum corner piece point cloud</a:t>
              </a:r>
              <a:endParaRPr sz="800" kern="0" spc="130" dirty="0">
                <a:solidFill>
                  <a:srgbClr val="FFFFFF">
                    <a:alpha val="100000"/>
                  </a:srgbClr>
                </a:solidFill>
                <a:latin typeface="微软雅黑" panose="020B0503020204020204" charset="-122"/>
                <a:ea typeface="微软雅黑" panose="020B0503020204020204" charset="-122"/>
                <a:cs typeface="微软雅黑" panose="020B0503020204020204" charset="-122"/>
              </a:endParaRPr>
            </a:p>
          </p:txBody>
        </p:sp>
      </p:grpSp>
      <p:pic>
        <p:nvPicPr>
          <p:cNvPr id="90" name="picture 90"/>
          <p:cNvPicPr>
            <a:picLocks noChangeAspect="1"/>
          </p:cNvPicPr>
          <p:nvPr/>
        </p:nvPicPr>
        <p:blipFill>
          <a:blip r:embed="rId5"/>
          <a:stretch>
            <a:fillRect/>
          </a:stretch>
        </p:blipFill>
        <p:spPr>
          <a:xfrm rot="21600000">
            <a:off x="961951" y="5738977"/>
            <a:ext cx="1308021" cy="1744812"/>
          </a:xfrm>
          <a:prstGeom prst="rect">
            <a:avLst/>
          </a:prstGeom>
        </p:spPr>
      </p:pic>
      <p:pic>
        <p:nvPicPr>
          <p:cNvPr id="92" name="picture 92"/>
          <p:cNvPicPr>
            <a:picLocks noChangeAspect="1"/>
          </p:cNvPicPr>
          <p:nvPr/>
        </p:nvPicPr>
        <p:blipFill>
          <a:blip r:embed="rId6"/>
          <a:stretch>
            <a:fillRect/>
          </a:stretch>
        </p:blipFill>
        <p:spPr>
          <a:xfrm rot="21600000">
            <a:off x="708689" y="6156414"/>
            <a:ext cx="795689" cy="2536945"/>
          </a:xfrm>
          <a:prstGeom prst="rect">
            <a:avLst/>
          </a:prstGeom>
        </p:spPr>
      </p:pic>
      <p:sp>
        <p:nvSpPr>
          <p:cNvPr id="94" name="textbox 94"/>
          <p:cNvSpPr/>
          <p:nvPr/>
        </p:nvSpPr>
        <p:spPr>
          <a:xfrm>
            <a:off x="0" y="419571"/>
            <a:ext cx="5735320" cy="296545"/>
          </a:xfrm>
          <a:prstGeom prst="rect">
            <a:avLst/>
          </a:prstGeom>
          <a:solidFill>
            <a:srgbClr val="EE1C28"/>
          </a:solidFill>
        </p:spPr>
        <p:txBody>
          <a:bodyPr vert="horz" wrap="square" lIns="0" tIns="0" rIns="0" bIns="0"/>
          <a:lstStyle/>
          <a:p>
            <a:pPr algn="l" rtl="0" eaLnBrk="0">
              <a:lnSpc>
                <a:spcPct val="102000"/>
              </a:lnSpc>
            </a:pPr>
            <a:endParaRPr lang="en-US" altLang="en-US" sz="500" dirty="0"/>
          </a:p>
          <a:p>
            <a:pPr marL="427990" algn="l" rtl="0" eaLnBrk="0">
              <a:lnSpc>
                <a:spcPct val="87000"/>
              </a:lnSpc>
              <a:spcBef>
                <a:spcPts val="5"/>
              </a:spcBef>
            </a:pPr>
            <a:r>
              <a:rPr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Professional</a:t>
            </a:r>
            <a:r>
              <a:rPr lang="en-US"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 </a:t>
            </a:r>
            <a:r>
              <a:rPr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3D </a:t>
            </a:r>
            <a:r>
              <a:rPr lang="en-US"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a</a:t>
            </a:r>
            <a:r>
              <a:rPr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rea </a:t>
            </a:r>
            <a:r>
              <a:rPr lang="en-US"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s</a:t>
            </a:r>
            <a:r>
              <a:rPr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canner </a:t>
            </a:r>
            <a:r>
              <a:rPr lang="en-US"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b</a:t>
            </a:r>
            <a:r>
              <a:rPr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uilt for </a:t>
            </a:r>
            <a:r>
              <a:rPr lang="en-US"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c</a:t>
            </a:r>
            <a:r>
              <a:rPr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raftsmanship</a:t>
            </a:r>
            <a:endParaRPr lang="en-US" altLang="en-US" sz="1200" dirty="0"/>
          </a:p>
        </p:txBody>
      </p:sp>
      <p:sp>
        <p:nvSpPr>
          <p:cNvPr id="96" name="textbox 96"/>
          <p:cNvSpPr/>
          <p:nvPr/>
        </p:nvSpPr>
        <p:spPr>
          <a:xfrm>
            <a:off x="4540268" y="1597810"/>
            <a:ext cx="2585085" cy="629919"/>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89000"/>
              </a:lnSpc>
            </a:pPr>
            <a:r>
              <a:rPr sz="1200" b="1" kern="0" spc="110" dirty="0">
                <a:solidFill>
                  <a:srgbClr val="231F20">
                    <a:alpha val="100000"/>
                  </a:srgbClr>
                </a:solidFill>
                <a:latin typeface="微软雅黑" panose="020B0503020204020204" charset="-122"/>
                <a:ea typeface="微软雅黑" panose="020B0503020204020204" charset="-122"/>
                <a:cs typeface="微软雅黑" panose="020B0503020204020204" charset="-122"/>
              </a:rPr>
              <a:t>Anti ambient light interference</a:t>
            </a:r>
            <a:endParaRPr sz="1200" b="1" kern="0" spc="11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13335" algn="l" rtl="0" eaLnBrk="0">
              <a:lnSpc>
                <a:spcPct val="109000"/>
              </a:lnSpc>
              <a:spcBef>
                <a:spcPts val="5"/>
              </a:spcBef>
            </a:pPr>
            <a:endParaRPr sz="4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13335" indent="0" algn="l" rtl="0" eaLnBrk="0" fontAlgn="auto">
              <a:lnSpc>
                <a:spcPct val="119000"/>
              </a:lnSpc>
              <a:spcBef>
                <a:spcPts val="0"/>
              </a:spcBef>
            </a:pPr>
            <a:r>
              <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Professional optical system design, self-developed point cloud reconstruction algorithm, greatly improving the ability to resist ambient light interference.</a:t>
            </a:r>
            <a:endPar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
        <p:nvSpPr>
          <p:cNvPr id="98" name="textbox 98"/>
          <p:cNvSpPr/>
          <p:nvPr/>
        </p:nvSpPr>
        <p:spPr>
          <a:xfrm>
            <a:off x="862484" y="1598166"/>
            <a:ext cx="2573020" cy="63182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9000"/>
              </a:lnSpc>
            </a:pPr>
            <a:r>
              <a:rPr sz="1200" b="1" kern="0" spc="90" dirty="0">
                <a:solidFill>
                  <a:srgbClr val="231F20">
                    <a:alpha val="100000"/>
                  </a:srgbClr>
                </a:solidFill>
                <a:latin typeface="微软雅黑" panose="020B0503020204020204" charset="-122"/>
                <a:ea typeface="微软雅黑" panose="020B0503020204020204" charset="-122"/>
                <a:cs typeface="微软雅黑" panose="020B0503020204020204" charset="-122"/>
              </a:rPr>
              <a:t>Higher precision</a:t>
            </a:r>
            <a:endParaRPr sz="1200" b="1" kern="0" spc="9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26035" indent="-1270" algn="l" rtl="0" eaLnBrk="0">
              <a:lnSpc>
                <a:spcPct val="110000"/>
              </a:lnSpc>
              <a:spcBef>
                <a:spcPts val="5"/>
              </a:spcBef>
            </a:pPr>
            <a:endParaRPr sz="4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26035" indent="0" algn="l" rtl="0" eaLnBrk="0" fontAlgn="auto">
              <a:lnSpc>
                <a:spcPct val="119000"/>
              </a:lnSpc>
              <a:spcBef>
                <a:spcPts val="0"/>
              </a:spcBef>
            </a:pPr>
            <a:r>
              <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With laser projection technology, the point cloud quality is higher and the accuracy is up to 0.05mm.</a:t>
            </a:r>
            <a:endPar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pic>
        <p:nvPicPr>
          <p:cNvPr id="100" name="picture 100"/>
          <p:cNvPicPr>
            <a:picLocks noChangeAspect="1"/>
          </p:cNvPicPr>
          <p:nvPr/>
        </p:nvPicPr>
        <p:blipFill>
          <a:blip r:embed="rId7"/>
          <a:stretch>
            <a:fillRect/>
          </a:stretch>
        </p:blipFill>
        <p:spPr>
          <a:xfrm rot="21600000">
            <a:off x="6431992" y="9300750"/>
            <a:ext cx="698836" cy="698835"/>
          </a:xfrm>
          <a:prstGeom prst="rect">
            <a:avLst/>
          </a:prstGeom>
        </p:spPr>
      </p:pic>
      <p:grpSp>
        <p:nvGrpSpPr>
          <p:cNvPr id="6" name="group 6"/>
          <p:cNvGrpSpPr/>
          <p:nvPr/>
        </p:nvGrpSpPr>
        <p:grpSpPr>
          <a:xfrm rot="21600000">
            <a:off x="374809" y="1122734"/>
            <a:ext cx="1315110" cy="372745"/>
            <a:chOff x="-63500" y="0"/>
            <a:chExt cx="1315110" cy="372745"/>
          </a:xfrm>
        </p:grpSpPr>
        <p:pic>
          <p:nvPicPr>
            <p:cNvPr id="102" name="picture 102"/>
            <p:cNvPicPr>
              <a:picLocks noChangeAspect="1"/>
            </p:cNvPicPr>
            <p:nvPr/>
          </p:nvPicPr>
          <p:blipFill>
            <a:blip r:embed="rId8"/>
            <a:stretch>
              <a:fillRect/>
            </a:stretch>
          </p:blipFill>
          <p:spPr>
            <a:xfrm rot="21600000">
              <a:off x="0" y="0"/>
              <a:ext cx="1251610" cy="295922"/>
            </a:xfrm>
            <a:prstGeom prst="rect">
              <a:avLst/>
            </a:prstGeom>
          </p:spPr>
        </p:pic>
        <p:sp>
          <p:nvSpPr>
            <p:cNvPr id="104" name="textbox 104"/>
            <p:cNvSpPr/>
            <p:nvPr/>
          </p:nvSpPr>
          <p:spPr>
            <a:xfrm>
              <a:off x="-63500" y="31750"/>
              <a:ext cx="1277619" cy="340995"/>
            </a:xfrm>
            <a:prstGeom prst="rect">
              <a:avLst/>
            </a:prstGeom>
          </p:spPr>
          <p:txBody>
            <a:bodyPr vert="horz" wrap="square" lIns="0" tIns="0" rIns="0" bIns="0"/>
            <a:lstStyle/>
            <a:p>
              <a:pPr algn="l" rtl="0" eaLnBrk="0">
                <a:lnSpc>
                  <a:spcPct val="103000"/>
                </a:lnSpc>
              </a:pPr>
              <a:endParaRPr lang="en-US" altLang="en-US" sz="400" dirty="0"/>
            </a:p>
            <a:p>
              <a:pPr marL="172720" algn="l" rtl="0" eaLnBrk="0">
                <a:lnSpc>
                  <a:spcPct val="87000"/>
                </a:lnSpc>
                <a:spcBef>
                  <a:spcPts val="5"/>
                </a:spcBef>
              </a:pPr>
              <a:r>
                <a:rPr lang="en-US" sz="800" kern="0" spc="6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C</a:t>
              </a:r>
              <a:r>
                <a:rPr sz="800" kern="0" spc="6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ore </a:t>
              </a:r>
              <a:r>
                <a:rPr lang="en-US" sz="800" kern="0" spc="6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A</a:t>
              </a:r>
              <a:r>
                <a:rPr sz="800" kern="0" spc="6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dvantage</a:t>
              </a:r>
              <a:r>
                <a:rPr lang="en-US" sz="800" kern="0" spc="6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s</a:t>
              </a:r>
              <a:endParaRPr lang="en-US" altLang="en-US" sz="1500" dirty="0"/>
            </a:p>
          </p:txBody>
        </p:sp>
      </p:grpSp>
      <p:grpSp>
        <p:nvGrpSpPr>
          <p:cNvPr id="8" name="group 8"/>
          <p:cNvGrpSpPr/>
          <p:nvPr/>
        </p:nvGrpSpPr>
        <p:grpSpPr>
          <a:xfrm rot="21600000">
            <a:off x="324009" y="2697436"/>
            <a:ext cx="1365910" cy="379729"/>
            <a:chOff x="-114300" y="0"/>
            <a:chExt cx="1365910" cy="379729"/>
          </a:xfrm>
        </p:grpSpPr>
        <p:pic>
          <p:nvPicPr>
            <p:cNvPr id="106" name="picture 106"/>
            <p:cNvPicPr>
              <a:picLocks noChangeAspect="1"/>
            </p:cNvPicPr>
            <p:nvPr/>
          </p:nvPicPr>
          <p:blipFill>
            <a:blip r:embed="rId9"/>
            <a:stretch>
              <a:fillRect/>
            </a:stretch>
          </p:blipFill>
          <p:spPr>
            <a:xfrm rot="21600000">
              <a:off x="0" y="0"/>
              <a:ext cx="1251610" cy="295922"/>
            </a:xfrm>
            <a:prstGeom prst="rect">
              <a:avLst/>
            </a:prstGeom>
          </p:spPr>
        </p:pic>
        <p:sp>
          <p:nvSpPr>
            <p:cNvPr id="108" name="textbox 108"/>
            <p:cNvSpPr/>
            <p:nvPr/>
          </p:nvSpPr>
          <p:spPr>
            <a:xfrm>
              <a:off x="-114300" y="38100"/>
              <a:ext cx="1277619" cy="341629"/>
            </a:xfrm>
            <a:prstGeom prst="rect">
              <a:avLst/>
            </a:prstGeom>
          </p:spPr>
          <p:txBody>
            <a:bodyPr vert="horz" wrap="square" lIns="0" tIns="0" rIns="0" bIns="0"/>
            <a:lstStyle/>
            <a:p>
              <a:pPr algn="l" rtl="0" eaLnBrk="0">
                <a:lnSpc>
                  <a:spcPct val="106000"/>
                </a:lnSpc>
              </a:pPr>
              <a:endParaRPr lang="en-US" altLang="en-US" sz="400" dirty="0"/>
            </a:p>
            <a:p>
              <a:pPr marL="177165" algn="l" rtl="0" eaLnBrk="0">
                <a:lnSpc>
                  <a:spcPct val="87000"/>
                </a:lnSpc>
                <a:spcBef>
                  <a:spcPts val="0"/>
                </a:spcBef>
              </a:pPr>
              <a:r>
                <a:rPr sz="800" kern="0" spc="5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Point cloud display</a:t>
              </a:r>
              <a:endParaRPr lang="en-US" altLang="en-US" sz="1500" dirty="0"/>
            </a:p>
          </p:txBody>
        </p:sp>
      </p:grpSp>
      <p:sp>
        <p:nvSpPr>
          <p:cNvPr id="110" name="path"/>
          <p:cNvSpPr/>
          <p:nvPr/>
        </p:nvSpPr>
        <p:spPr>
          <a:xfrm>
            <a:off x="1277878" y="8432406"/>
            <a:ext cx="1231138" cy="280733"/>
          </a:xfrm>
          <a:custGeom>
            <a:avLst/>
            <a:gdLst/>
            <a:ahLst/>
            <a:cxnLst/>
            <a:rect l="0" t="0" r="0" b="0"/>
            <a:pathLst>
              <a:path w="1938" h="442">
                <a:moveTo>
                  <a:pt x="0" y="438"/>
                </a:moveTo>
                <a:lnTo>
                  <a:pt x="1937" y="3"/>
                </a:lnTo>
              </a:path>
            </a:pathLst>
          </a:custGeom>
          <a:noFill/>
          <a:ln w="4699" cap="flat">
            <a:solidFill>
              <a:srgbClr val="EE1D23">
                <a:alpha val="100000"/>
              </a:srgbClr>
            </a:solidFill>
            <a:prstDash val="solid"/>
            <a:miter lim="1000000"/>
          </a:ln>
        </p:spPr>
        <p:txBody>
          <a:bodyPr rtlCol="0"/>
          <a:lstStyle/>
          <a:p>
            <a:pPr algn="ctr"/>
            <a:endParaRPr lang="zh-CN" altLang="en-US"/>
          </a:p>
        </p:txBody>
      </p:sp>
      <p:pic>
        <p:nvPicPr>
          <p:cNvPr id="112" name="picture 112"/>
          <p:cNvPicPr>
            <a:picLocks noChangeAspect="1"/>
          </p:cNvPicPr>
          <p:nvPr/>
        </p:nvPicPr>
        <p:blipFill>
          <a:blip r:embed="rId10"/>
          <a:stretch>
            <a:fillRect/>
          </a:stretch>
        </p:blipFill>
        <p:spPr>
          <a:xfrm rot="21600000">
            <a:off x="1023048" y="5416639"/>
            <a:ext cx="1180858" cy="265099"/>
          </a:xfrm>
          <a:prstGeom prst="rect">
            <a:avLst/>
          </a:prstGeom>
        </p:spPr>
      </p:pic>
      <p:pic>
        <p:nvPicPr>
          <p:cNvPr id="114" name="picture 114"/>
          <p:cNvPicPr>
            <a:picLocks noChangeAspect="1"/>
          </p:cNvPicPr>
          <p:nvPr/>
        </p:nvPicPr>
        <p:blipFill>
          <a:blip r:embed="rId11"/>
          <a:stretch>
            <a:fillRect/>
          </a:stretch>
        </p:blipFill>
        <p:spPr>
          <a:xfrm rot="21600000">
            <a:off x="1605000" y="5738980"/>
            <a:ext cx="431961" cy="551672"/>
          </a:xfrm>
          <a:prstGeom prst="rect">
            <a:avLst/>
          </a:prstGeom>
        </p:spPr>
      </p:pic>
      <p:sp>
        <p:nvSpPr>
          <p:cNvPr id="116" name="textbox 116"/>
          <p:cNvSpPr/>
          <p:nvPr/>
        </p:nvSpPr>
        <p:spPr>
          <a:xfrm>
            <a:off x="4305057" y="9595724"/>
            <a:ext cx="1637029" cy="160020"/>
          </a:xfrm>
          <a:prstGeom prst="rect">
            <a:avLst/>
          </a:prstGeom>
        </p:spPr>
        <p:txBody>
          <a:bodyPr vert="horz" wrap="square" lIns="0" tIns="0" rIns="0" bIns="0"/>
          <a:lstStyle/>
          <a:p>
            <a:pPr algn="l" rtl="0" eaLnBrk="0">
              <a:lnSpc>
                <a:spcPct val="165000"/>
              </a:lnSpc>
            </a:pPr>
            <a:endParaRPr lang="en-US" altLang="en-US" sz="100" dirty="0"/>
          </a:p>
          <a:p>
            <a:pPr marL="142875" algn="l" rtl="0" eaLnBrk="0">
              <a:lnSpc>
                <a:spcPct val="66000"/>
              </a:lnSpc>
              <a:spcBef>
                <a:spcPts val="0"/>
              </a:spcBef>
              <a:tabLst>
                <a:tab pos="243840" algn="l"/>
              </a:tabLst>
            </a:pPr>
            <a:r>
              <a:rPr sz="1000" kern="0" spc="0" dirty="0">
                <a:solidFill>
                  <a:srgbClr val="231F20">
                    <a:alpha val="100000"/>
                  </a:srgbClr>
                </a:solidFill>
                <a:latin typeface="Arial" panose="020B0604020202020204"/>
                <a:ea typeface="Arial" panose="020B0604020202020204"/>
                <a:cs typeface="Arial" panose="020B0604020202020204"/>
              </a:rPr>
              <a:t>	</a:t>
            </a:r>
            <a:r>
              <a:rPr sz="1000" kern="0" spc="140" dirty="0">
                <a:solidFill>
                  <a:srgbClr val="231F20">
                    <a:alpha val="100000"/>
                  </a:srgbClr>
                </a:solidFill>
                <a:latin typeface="Arial" panose="020B0604020202020204"/>
                <a:ea typeface="Arial" panose="020B0604020202020204"/>
                <a:cs typeface="Arial" panose="020B0604020202020204"/>
              </a:rPr>
              <a:t>sales@rvbus</a:t>
            </a:r>
            <a:r>
              <a:rPr sz="1000" kern="0" spc="130" dirty="0">
                <a:solidFill>
                  <a:srgbClr val="231F20">
                    <a:alpha val="100000"/>
                  </a:srgbClr>
                </a:solidFill>
                <a:latin typeface="Arial" panose="020B0604020202020204"/>
                <a:ea typeface="Arial" panose="020B0604020202020204"/>
                <a:cs typeface="Arial" panose="020B0604020202020204"/>
              </a:rPr>
              <a:t>t.com</a:t>
            </a:r>
            <a:endParaRPr lang="en-US" altLang="en-US" sz="1000" dirty="0"/>
          </a:p>
        </p:txBody>
      </p:sp>
      <p:pic>
        <p:nvPicPr>
          <p:cNvPr id="118" name="picture 118"/>
          <p:cNvPicPr>
            <a:picLocks noChangeAspect="1"/>
          </p:cNvPicPr>
          <p:nvPr/>
        </p:nvPicPr>
        <p:blipFill>
          <a:blip r:embed="rId12"/>
          <a:stretch>
            <a:fillRect/>
          </a:stretch>
        </p:blipFill>
        <p:spPr>
          <a:xfrm rot="21600000">
            <a:off x="4317757" y="9608424"/>
            <a:ext cx="130530" cy="130505"/>
          </a:xfrm>
          <a:prstGeom prst="rect">
            <a:avLst/>
          </a:prstGeom>
        </p:spPr>
      </p:pic>
      <p:sp>
        <p:nvSpPr>
          <p:cNvPr id="120" name="textbox 120"/>
          <p:cNvSpPr/>
          <p:nvPr/>
        </p:nvSpPr>
        <p:spPr>
          <a:xfrm>
            <a:off x="423781" y="9595724"/>
            <a:ext cx="1635125" cy="185420"/>
          </a:xfrm>
          <a:prstGeom prst="rect">
            <a:avLst/>
          </a:prstGeom>
        </p:spPr>
        <p:txBody>
          <a:bodyPr vert="horz" wrap="square" lIns="0" tIns="0" rIns="0" bIns="0"/>
          <a:lstStyle/>
          <a:p>
            <a:pPr algn="l" rtl="0" eaLnBrk="0">
              <a:lnSpc>
                <a:spcPct val="178000"/>
              </a:lnSpc>
            </a:pPr>
            <a:endParaRPr lang="en-US" altLang="en-US" sz="100" dirty="0"/>
          </a:p>
          <a:p>
            <a:pPr marL="142875" algn="l" rtl="0" eaLnBrk="0">
              <a:lnSpc>
                <a:spcPct val="81000"/>
              </a:lnSpc>
              <a:spcBef>
                <a:spcPts val="0"/>
              </a:spcBef>
              <a:tabLst>
                <a:tab pos="238125" algn="l"/>
              </a:tabLst>
            </a:pPr>
            <a:r>
              <a:rPr sz="1000" kern="0" spc="0" dirty="0">
                <a:solidFill>
                  <a:srgbClr val="231F20">
                    <a:alpha val="100000"/>
                  </a:srgbClr>
                </a:solidFill>
                <a:latin typeface="Arial" panose="020B0604020202020204"/>
                <a:ea typeface="Arial" panose="020B0604020202020204"/>
                <a:cs typeface="Arial" panose="020B0604020202020204"/>
              </a:rPr>
              <a:t>	</a:t>
            </a:r>
            <a:r>
              <a:rPr sz="1000" kern="0" spc="140" dirty="0">
                <a:solidFill>
                  <a:srgbClr val="231F20">
                    <a:alpha val="100000"/>
                  </a:srgbClr>
                </a:solidFill>
                <a:latin typeface="Arial" panose="020B0604020202020204"/>
                <a:ea typeface="Arial" panose="020B0604020202020204"/>
                <a:cs typeface="Arial" panose="020B0604020202020204"/>
              </a:rPr>
              <a:t>www.rvbust.com</a:t>
            </a:r>
            <a:endParaRPr lang="en-US" altLang="en-US" sz="1000" dirty="0"/>
          </a:p>
        </p:txBody>
      </p:sp>
      <p:pic>
        <p:nvPicPr>
          <p:cNvPr id="122" name="picture 122"/>
          <p:cNvPicPr>
            <a:picLocks noChangeAspect="1"/>
          </p:cNvPicPr>
          <p:nvPr/>
        </p:nvPicPr>
        <p:blipFill>
          <a:blip r:embed="rId13"/>
          <a:stretch>
            <a:fillRect/>
          </a:stretch>
        </p:blipFill>
        <p:spPr>
          <a:xfrm rot="21600000">
            <a:off x="436481" y="9608424"/>
            <a:ext cx="130530" cy="130505"/>
          </a:xfrm>
          <a:prstGeom prst="rect">
            <a:avLst/>
          </a:prstGeom>
        </p:spPr>
      </p:pic>
      <p:sp>
        <p:nvSpPr>
          <p:cNvPr id="124" name="textbox 124"/>
          <p:cNvSpPr/>
          <p:nvPr/>
        </p:nvSpPr>
        <p:spPr>
          <a:xfrm>
            <a:off x="2473740" y="9595724"/>
            <a:ext cx="1392555" cy="185420"/>
          </a:xfrm>
          <a:prstGeom prst="rect">
            <a:avLst/>
          </a:prstGeom>
        </p:spPr>
        <p:txBody>
          <a:bodyPr vert="horz" wrap="square" lIns="0" tIns="0" rIns="0" bIns="0"/>
          <a:lstStyle/>
          <a:p>
            <a:pPr algn="l" rtl="0" eaLnBrk="0">
              <a:lnSpc>
                <a:spcPct val="110000"/>
              </a:lnSpc>
            </a:pPr>
            <a:endParaRPr lang="en-US" altLang="en-US" sz="200" dirty="0"/>
          </a:p>
          <a:p>
            <a:pPr marL="142875" algn="l" rtl="0" eaLnBrk="0">
              <a:lnSpc>
                <a:spcPct val="81000"/>
              </a:lnSpc>
              <a:spcBef>
                <a:spcPts val="0"/>
              </a:spcBef>
              <a:tabLst>
                <a:tab pos="239395" algn="l"/>
              </a:tabLst>
            </a:pPr>
            <a:r>
              <a:rPr sz="1000" kern="0" spc="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400</a:t>
            </a:r>
            <a:r>
              <a:rPr sz="1000" kern="0" spc="7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a:t>
            </a:r>
            <a:r>
              <a:rPr sz="1000" kern="0" spc="-1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0419</a:t>
            </a:r>
            <a:r>
              <a:rPr sz="1000" kern="0" spc="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a:t>
            </a:r>
            <a:r>
              <a:rPr sz="1000" kern="0" spc="-1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900</a:t>
            </a:r>
            <a:endParaRPr lang="en-US" altLang="en-US" sz="1000" dirty="0"/>
          </a:p>
        </p:txBody>
      </p:sp>
      <p:pic>
        <p:nvPicPr>
          <p:cNvPr id="126" name="picture 126"/>
          <p:cNvPicPr>
            <a:picLocks noChangeAspect="1"/>
          </p:cNvPicPr>
          <p:nvPr/>
        </p:nvPicPr>
        <p:blipFill>
          <a:blip r:embed="rId14"/>
          <a:stretch>
            <a:fillRect/>
          </a:stretch>
        </p:blipFill>
        <p:spPr>
          <a:xfrm rot="21600000">
            <a:off x="2486440" y="9608424"/>
            <a:ext cx="130530" cy="130505"/>
          </a:xfrm>
          <a:prstGeom prst="rect">
            <a:avLst/>
          </a:prstGeom>
        </p:spPr>
      </p:pic>
      <p:sp>
        <p:nvSpPr>
          <p:cNvPr id="130" name="path"/>
          <p:cNvSpPr/>
          <p:nvPr/>
        </p:nvSpPr>
        <p:spPr>
          <a:xfrm>
            <a:off x="1405312" y="7330485"/>
            <a:ext cx="834912" cy="192011"/>
          </a:xfrm>
          <a:custGeom>
            <a:avLst/>
            <a:gdLst/>
            <a:ahLst/>
            <a:cxnLst/>
            <a:rect l="0" t="0" r="0" b="0"/>
            <a:pathLst>
              <a:path w="1314" h="302">
                <a:moveTo>
                  <a:pt x="0" y="298"/>
                </a:moveTo>
                <a:lnTo>
                  <a:pt x="1314" y="3"/>
                </a:lnTo>
              </a:path>
            </a:pathLst>
          </a:custGeom>
          <a:noFill/>
          <a:ln w="4699" cap="flat">
            <a:solidFill>
              <a:srgbClr val="EE1D23">
                <a:alpha val="100000"/>
              </a:srgbClr>
            </a:solidFill>
            <a:prstDash val="solid"/>
            <a:miter lim="1000000"/>
          </a:ln>
        </p:spPr>
        <p:txBody>
          <a:bodyPr rtlCol="0"/>
          <a:lstStyle/>
          <a:p>
            <a:pPr algn="ctr"/>
            <a:endParaRPr lang="zh-CN" altLang="en-US"/>
          </a:p>
        </p:txBody>
      </p:sp>
      <p:sp>
        <p:nvSpPr>
          <p:cNvPr id="132" name="path"/>
          <p:cNvSpPr/>
          <p:nvPr/>
        </p:nvSpPr>
        <p:spPr>
          <a:xfrm>
            <a:off x="958579" y="7201804"/>
            <a:ext cx="365449" cy="302861"/>
          </a:xfrm>
          <a:custGeom>
            <a:avLst/>
            <a:gdLst/>
            <a:ahLst/>
            <a:cxnLst/>
            <a:rect l="0" t="0" r="0" b="0"/>
            <a:pathLst>
              <a:path w="575" h="476">
                <a:moveTo>
                  <a:pt x="2" y="2"/>
                </a:moveTo>
                <a:lnTo>
                  <a:pt x="573" y="474"/>
                </a:lnTo>
              </a:path>
            </a:pathLst>
          </a:custGeom>
          <a:noFill/>
          <a:ln w="4699" cap="flat">
            <a:solidFill>
              <a:srgbClr val="EE1D23">
                <a:alpha val="100000"/>
              </a:srgbClr>
            </a:solidFill>
            <a:prstDash val="solid"/>
            <a:miter lim="1000000"/>
          </a:ln>
        </p:spPr>
        <p:txBody>
          <a:bodyPr rtlCol="0"/>
          <a:lstStyle/>
          <a:p>
            <a:pPr algn="ctr"/>
            <a:endParaRPr lang="zh-CN" altLang="en-US"/>
          </a:p>
        </p:txBody>
      </p:sp>
      <p:sp>
        <p:nvSpPr>
          <p:cNvPr id="136" name="textbox 136"/>
          <p:cNvSpPr/>
          <p:nvPr/>
        </p:nvSpPr>
        <p:spPr>
          <a:xfrm rot="20760000">
            <a:off x="1754528" y="8557835"/>
            <a:ext cx="492125" cy="138429"/>
          </a:xfrm>
          <a:prstGeom prst="rect">
            <a:avLst/>
          </a:prstGeom>
        </p:spPr>
        <p:txBody>
          <a:bodyPr vert="horz" wrap="square" lIns="0" tIns="0" rIns="0" bIns="0"/>
          <a:lstStyle/>
          <a:p>
            <a:pPr algn="l" rtl="0" eaLnBrk="0">
              <a:lnSpc>
                <a:spcPct val="107000"/>
              </a:lnSpc>
            </a:pPr>
            <a:endParaRPr lang="en-US" altLang="en-US" sz="200" dirty="0"/>
          </a:p>
          <a:p>
            <a:pPr marL="12700" algn="l" rtl="0" eaLnBrk="0">
              <a:lnSpc>
                <a:spcPct val="87000"/>
              </a:lnSpc>
              <a:spcBef>
                <a:spcPts val="0"/>
              </a:spcBef>
            </a:pPr>
            <a:r>
              <a:rPr sz="700" i="1" kern="0" spc="150" dirty="0">
                <a:solidFill>
                  <a:srgbClr val="030303">
                    <a:alpha val="100000"/>
                  </a:srgbClr>
                </a:solidFill>
                <a:latin typeface="Arial" panose="020B0604020202020204"/>
                <a:ea typeface="Arial" panose="020B0604020202020204"/>
                <a:cs typeface="Arial" panose="020B0604020202020204"/>
              </a:rPr>
              <a:t>1800mm</a:t>
            </a:r>
            <a:endParaRPr lang="en-US" altLang="en-US" sz="700" dirty="0"/>
          </a:p>
        </p:txBody>
      </p:sp>
      <p:pic>
        <p:nvPicPr>
          <p:cNvPr id="140" name="picture 140"/>
          <p:cNvPicPr>
            <a:picLocks noChangeAspect="1"/>
          </p:cNvPicPr>
          <p:nvPr/>
        </p:nvPicPr>
        <p:blipFill>
          <a:blip r:embed="rId15"/>
          <a:stretch>
            <a:fillRect/>
          </a:stretch>
        </p:blipFill>
        <p:spPr>
          <a:xfrm rot="21600000">
            <a:off x="2554277" y="5750381"/>
            <a:ext cx="27292" cy="2650002"/>
          </a:xfrm>
          <a:prstGeom prst="rect">
            <a:avLst/>
          </a:prstGeom>
        </p:spPr>
      </p:pic>
      <p:sp>
        <p:nvSpPr>
          <p:cNvPr id="142" name="textbox 142"/>
          <p:cNvSpPr/>
          <p:nvPr/>
        </p:nvSpPr>
        <p:spPr>
          <a:xfrm rot="3180000">
            <a:off x="685844" y="8371565"/>
            <a:ext cx="390525" cy="144779"/>
          </a:xfrm>
          <a:prstGeom prst="rect">
            <a:avLst/>
          </a:prstGeom>
        </p:spPr>
        <p:txBody>
          <a:bodyPr vert="horz" wrap="square" lIns="0" tIns="0" rIns="0" bIns="0"/>
          <a:lstStyle/>
          <a:p>
            <a:pPr algn="l" rtl="0" eaLnBrk="0">
              <a:lnSpc>
                <a:spcPct val="116000"/>
              </a:lnSpc>
            </a:pPr>
            <a:endParaRPr lang="en-US" altLang="en-US" sz="200" dirty="0"/>
          </a:p>
          <a:p>
            <a:pPr marL="12700" algn="l" rtl="0" eaLnBrk="0">
              <a:lnSpc>
                <a:spcPct val="79000"/>
              </a:lnSpc>
              <a:spcBef>
                <a:spcPts val="0"/>
              </a:spcBef>
            </a:pPr>
            <a:r>
              <a:rPr sz="800" kern="0" spc="-40" dirty="0">
                <a:solidFill>
                  <a:srgbClr val="030303">
                    <a:alpha val="100000"/>
                  </a:srgbClr>
                </a:solidFill>
                <a:latin typeface="Arial" panose="020B0604020202020204"/>
                <a:ea typeface="Arial" panose="020B0604020202020204"/>
                <a:cs typeface="Arial" panose="020B0604020202020204"/>
              </a:rPr>
              <a:t>1220mm</a:t>
            </a:r>
            <a:endParaRPr lang="en-US" altLang="en-US" sz="800" dirty="0"/>
          </a:p>
        </p:txBody>
      </p:sp>
      <p:pic>
        <p:nvPicPr>
          <p:cNvPr id="144" name="picture 144"/>
          <p:cNvPicPr>
            <a:picLocks noChangeAspect="1"/>
          </p:cNvPicPr>
          <p:nvPr/>
        </p:nvPicPr>
        <p:blipFill>
          <a:blip r:embed="rId16"/>
          <a:stretch>
            <a:fillRect/>
          </a:stretch>
        </p:blipFill>
        <p:spPr>
          <a:xfrm rot="21600000">
            <a:off x="4120142" y="1566679"/>
            <a:ext cx="245149" cy="273489"/>
          </a:xfrm>
          <a:prstGeom prst="rect">
            <a:avLst/>
          </a:prstGeom>
        </p:spPr>
      </p:pic>
      <p:sp>
        <p:nvSpPr>
          <p:cNvPr id="146" name="textbox 146"/>
          <p:cNvSpPr/>
          <p:nvPr/>
        </p:nvSpPr>
        <p:spPr>
          <a:xfrm rot="20760000">
            <a:off x="1616985" y="7439245"/>
            <a:ext cx="433705" cy="141604"/>
          </a:xfrm>
          <a:prstGeom prst="rect">
            <a:avLst/>
          </a:prstGeom>
        </p:spPr>
        <p:txBody>
          <a:bodyPr vert="horz" wrap="square" lIns="0" tIns="0" rIns="0" bIns="0"/>
          <a:lstStyle/>
          <a:p>
            <a:pPr algn="l" rtl="0" eaLnBrk="0">
              <a:lnSpc>
                <a:spcPct val="106000"/>
              </a:lnSpc>
            </a:pPr>
            <a:endParaRPr lang="en-US" altLang="en-US" sz="200" dirty="0"/>
          </a:p>
          <a:p>
            <a:pPr marL="12700" algn="l" rtl="0" eaLnBrk="0">
              <a:lnSpc>
                <a:spcPct val="90000"/>
              </a:lnSpc>
              <a:spcBef>
                <a:spcPts val="0"/>
              </a:spcBef>
            </a:pPr>
            <a:r>
              <a:rPr sz="700" i="1" kern="0" spc="170" dirty="0">
                <a:solidFill>
                  <a:srgbClr val="030303">
                    <a:alpha val="100000"/>
                  </a:srgbClr>
                </a:solidFill>
                <a:latin typeface="Arial" panose="020B0604020202020204"/>
                <a:ea typeface="Arial" panose="020B0604020202020204"/>
                <a:cs typeface="Arial" panose="020B0604020202020204"/>
              </a:rPr>
              <a:t>800mm</a:t>
            </a:r>
            <a:endParaRPr lang="en-US" altLang="en-US" sz="700" dirty="0"/>
          </a:p>
        </p:txBody>
      </p:sp>
      <p:pic>
        <p:nvPicPr>
          <p:cNvPr id="148" name="picture 148"/>
          <p:cNvPicPr>
            <a:picLocks noChangeAspect="1"/>
          </p:cNvPicPr>
          <p:nvPr/>
        </p:nvPicPr>
        <p:blipFill>
          <a:blip r:embed="rId17"/>
          <a:stretch>
            <a:fillRect/>
          </a:stretch>
        </p:blipFill>
        <p:spPr>
          <a:xfrm rot="21600000">
            <a:off x="454149" y="1577016"/>
            <a:ext cx="246763" cy="252814"/>
          </a:xfrm>
          <a:prstGeom prst="rect">
            <a:avLst/>
          </a:prstGeom>
        </p:spPr>
      </p:pic>
      <p:sp>
        <p:nvSpPr>
          <p:cNvPr id="150" name="textbox 150"/>
          <p:cNvSpPr/>
          <p:nvPr/>
        </p:nvSpPr>
        <p:spPr>
          <a:xfrm rot="2580000">
            <a:off x="947954" y="7363287"/>
            <a:ext cx="339090" cy="149225"/>
          </a:xfrm>
          <a:prstGeom prst="rect">
            <a:avLst/>
          </a:prstGeom>
        </p:spPr>
        <p:txBody>
          <a:bodyPr vert="horz" wrap="square" lIns="0" tIns="0" rIns="0" bIns="0"/>
          <a:lstStyle/>
          <a:p>
            <a:pPr algn="l" rtl="0" eaLnBrk="0">
              <a:lnSpc>
                <a:spcPct val="117000"/>
              </a:lnSpc>
            </a:pPr>
            <a:endParaRPr lang="en-US" altLang="en-US" sz="200" dirty="0"/>
          </a:p>
          <a:p>
            <a:pPr marL="12700" algn="l" rtl="0" eaLnBrk="0">
              <a:lnSpc>
                <a:spcPct val="82000"/>
              </a:lnSpc>
              <a:spcBef>
                <a:spcPts val="0"/>
              </a:spcBef>
            </a:pPr>
            <a:r>
              <a:rPr sz="800" kern="0" spc="-40" dirty="0">
                <a:solidFill>
                  <a:srgbClr val="030303">
                    <a:alpha val="100000"/>
                  </a:srgbClr>
                </a:solidFill>
                <a:latin typeface="Arial" panose="020B0604020202020204"/>
                <a:ea typeface="Arial" panose="020B0604020202020204"/>
                <a:cs typeface="Arial" panose="020B0604020202020204"/>
              </a:rPr>
              <a:t>650mm</a:t>
            </a:r>
            <a:endParaRPr lang="en-US" altLang="en-US" sz="800" dirty="0"/>
          </a:p>
        </p:txBody>
      </p:sp>
      <p:pic>
        <p:nvPicPr>
          <p:cNvPr id="152" name="picture 152"/>
          <p:cNvPicPr>
            <a:picLocks noChangeAspect="1"/>
          </p:cNvPicPr>
          <p:nvPr/>
        </p:nvPicPr>
        <p:blipFill>
          <a:blip r:embed="rId18"/>
          <a:stretch>
            <a:fillRect/>
          </a:stretch>
        </p:blipFill>
        <p:spPr>
          <a:xfrm rot="21600000">
            <a:off x="2304531" y="5750381"/>
            <a:ext cx="27292" cy="1531949"/>
          </a:xfrm>
          <a:prstGeom prst="rect">
            <a:avLst/>
          </a:prstGeom>
        </p:spPr>
      </p:pic>
      <p:sp>
        <p:nvSpPr>
          <p:cNvPr id="154" name="textbox 154"/>
          <p:cNvSpPr/>
          <p:nvPr/>
        </p:nvSpPr>
        <p:spPr>
          <a:xfrm>
            <a:off x="2589440" y="7041446"/>
            <a:ext cx="469900" cy="129539"/>
          </a:xfrm>
          <a:prstGeom prst="rect">
            <a:avLst/>
          </a:prstGeom>
        </p:spPr>
        <p:txBody>
          <a:bodyPr vert="horz" wrap="square" lIns="0" tIns="0" rIns="0" bIns="0"/>
          <a:lstStyle/>
          <a:p>
            <a:pPr algn="l" rtl="0" eaLnBrk="0">
              <a:lnSpc>
                <a:spcPct val="85000"/>
              </a:lnSpc>
            </a:pPr>
            <a:endParaRPr lang="en-US" altLang="en-US" sz="100" dirty="0"/>
          </a:p>
          <a:p>
            <a:pPr marL="12700" algn="l" rtl="0" eaLnBrk="0">
              <a:lnSpc>
                <a:spcPct val="85000"/>
              </a:lnSpc>
            </a:pPr>
            <a:r>
              <a:rPr sz="800" kern="0" spc="80" dirty="0">
                <a:solidFill>
                  <a:srgbClr val="030303">
                    <a:alpha val="100000"/>
                  </a:srgbClr>
                </a:solidFill>
                <a:latin typeface="Arial" panose="020B0604020202020204"/>
                <a:ea typeface="Arial" panose="020B0604020202020204"/>
                <a:cs typeface="Arial" panose="020B0604020202020204"/>
              </a:rPr>
              <a:t>1500</a:t>
            </a:r>
            <a:r>
              <a:rPr sz="800" kern="0" spc="0" dirty="0">
                <a:solidFill>
                  <a:srgbClr val="030303">
                    <a:alpha val="100000"/>
                  </a:srgbClr>
                </a:solidFill>
                <a:latin typeface="Arial" panose="020B0604020202020204"/>
                <a:ea typeface="Arial" panose="020B0604020202020204"/>
                <a:cs typeface="Arial" panose="020B0604020202020204"/>
              </a:rPr>
              <a:t>mm</a:t>
            </a:r>
            <a:endParaRPr lang="en-US" altLang="en-US" sz="800" dirty="0"/>
          </a:p>
        </p:txBody>
      </p:sp>
      <p:pic>
        <p:nvPicPr>
          <p:cNvPr id="156" name="picture 156"/>
          <p:cNvPicPr>
            <a:picLocks noChangeAspect="1"/>
          </p:cNvPicPr>
          <p:nvPr/>
        </p:nvPicPr>
        <p:blipFill>
          <a:blip r:embed="rId19"/>
          <a:stretch>
            <a:fillRect/>
          </a:stretch>
        </p:blipFill>
        <p:spPr>
          <a:xfrm rot="21600000">
            <a:off x="436740" y="9189072"/>
            <a:ext cx="6694081" cy="6350"/>
          </a:xfrm>
          <a:prstGeom prst="rect">
            <a:avLst/>
          </a:prstGeom>
        </p:spPr>
      </p:pic>
      <p:sp>
        <p:nvSpPr>
          <p:cNvPr id="158" name="textbox 158"/>
          <p:cNvSpPr/>
          <p:nvPr/>
        </p:nvSpPr>
        <p:spPr>
          <a:xfrm>
            <a:off x="2364110" y="6420267"/>
            <a:ext cx="410209" cy="129539"/>
          </a:xfrm>
          <a:prstGeom prst="rect">
            <a:avLst/>
          </a:prstGeom>
        </p:spPr>
        <p:txBody>
          <a:bodyPr vert="horz" wrap="square" lIns="0" tIns="0" rIns="0" bIns="0"/>
          <a:lstStyle/>
          <a:p>
            <a:pPr algn="l" rtl="0" eaLnBrk="0">
              <a:lnSpc>
                <a:spcPct val="85000"/>
              </a:lnSpc>
            </a:pPr>
            <a:endParaRPr lang="en-US" altLang="en-US" sz="100" dirty="0"/>
          </a:p>
          <a:p>
            <a:pPr marL="12700" algn="l" rtl="0" eaLnBrk="0">
              <a:lnSpc>
                <a:spcPct val="85000"/>
              </a:lnSpc>
            </a:pPr>
            <a:r>
              <a:rPr sz="800" kern="0" spc="110" dirty="0">
                <a:solidFill>
                  <a:srgbClr val="030303">
                    <a:alpha val="100000"/>
                  </a:srgbClr>
                </a:solidFill>
                <a:latin typeface="Arial" panose="020B0604020202020204"/>
                <a:ea typeface="Arial" panose="020B0604020202020204"/>
                <a:cs typeface="Arial" panose="020B0604020202020204"/>
              </a:rPr>
              <a:t>750</a:t>
            </a:r>
            <a:r>
              <a:rPr sz="800" kern="0" spc="0" dirty="0">
                <a:solidFill>
                  <a:srgbClr val="030303">
                    <a:alpha val="100000"/>
                  </a:srgbClr>
                </a:solidFill>
                <a:latin typeface="Arial" panose="020B0604020202020204"/>
                <a:ea typeface="Arial" panose="020B0604020202020204"/>
                <a:cs typeface="Arial" panose="020B0604020202020204"/>
              </a:rPr>
              <a:t>mm</a:t>
            </a:r>
            <a:endParaRPr lang="en-US" altLang="en-US" sz="800" dirty="0"/>
          </a:p>
        </p:txBody>
      </p:sp>
      <p:pic>
        <p:nvPicPr>
          <p:cNvPr id="160" name="picture 160"/>
          <p:cNvPicPr>
            <a:picLocks noChangeAspect="1"/>
          </p:cNvPicPr>
          <p:nvPr/>
        </p:nvPicPr>
        <p:blipFill>
          <a:blip r:embed="rId20"/>
          <a:stretch>
            <a:fillRect/>
          </a:stretch>
        </p:blipFill>
        <p:spPr>
          <a:xfrm rot="21600000">
            <a:off x="1184470" y="8675987"/>
            <a:ext cx="105990" cy="48005"/>
          </a:xfrm>
          <a:prstGeom prst="rect">
            <a:avLst/>
          </a:prstGeom>
        </p:spPr>
      </p:pic>
      <p:pic>
        <p:nvPicPr>
          <p:cNvPr id="162" name="picture 162"/>
          <p:cNvPicPr>
            <a:picLocks noChangeAspect="1"/>
          </p:cNvPicPr>
          <p:nvPr/>
        </p:nvPicPr>
        <p:blipFill>
          <a:blip r:embed="rId21"/>
          <a:stretch>
            <a:fillRect/>
          </a:stretch>
        </p:blipFill>
        <p:spPr>
          <a:xfrm rot="21600000">
            <a:off x="1306658" y="7486398"/>
            <a:ext cx="111249" cy="45080"/>
          </a:xfrm>
          <a:prstGeom prst="rect">
            <a:avLst/>
          </a:prstGeom>
        </p:spPr>
      </p:pic>
      <p:pic>
        <p:nvPicPr>
          <p:cNvPr id="164" name="picture 164"/>
          <p:cNvPicPr>
            <a:picLocks noChangeAspect="1"/>
          </p:cNvPicPr>
          <p:nvPr/>
        </p:nvPicPr>
        <p:blipFill>
          <a:blip r:embed="rId22"/>
          <a:stretch>
            <a:fillRect/>
          </a:stretch>
        </p:blipFill>
        <p:spPr>
          <a:xfrm rot="21600000">
            <a:off x="1596479" y="5711291"/>
            <a:ext cx="1010907" cy="6350"/>
          </a:xfrm>
          <a:prstGeom prst="rect">
            <a:avLst/>
          </a:prstGeom>
        </p:spPr>
      </p:pic>
      <p:sp>
        <p:nvSpPr>
          <p:cNvPr id="166" name="rect"/>
          <p:cNvSpPr/>
          <p:nvPr/>
        </p:nvSpPr>
        <p:spPr>
          <a:xfrm>
            <a:off x="684033" y="8064149"/>
            <a:ext cx="42926" cy="48005"/>
          </a:xfrm>
          <a:prstGeom prst="rect">
            <a:avLst/>
          </a:prstGeom>
          <a:solidFill>
            <a:srgbClr val="EE1D23">
              <a:alpha val="100000"/>
            </a:srgbClr>
          </a:solidFill>
          <a:ln cap="flat">
            <a:noFill/>
            <a:prstDash val="solid"/>
            <a:miter lim="0"/>
          </a:ln>
        </p:spPr>
        <p:txBody>
          <a:bodyPr rtlCol="0"/>
          <a:lstStyle/>
          <a:p>
            <a:pPr algn="ctr"/>
            <a:endParaRPr lang="zh-CN" altLang="en-US"/>
          </a:p>
        </p:txBody>
      </p:sp>
      <p:sp>
        <p:nvSpPr>
          <p:cNvPr id="168" name="rect"/>
          <p:cNvSpPr/>
          <p:nvPr/>
        </p:nvSpPr>
        <p:spPr>
          <a:xfrm>
            <a:off x="927967" y="7177116"/>
            <a:ext cx="47967" cy="42951"/>
          </a:xfrm>
          <a:prstGeom prst="rect">
            <a:avLst/>
          </a:prstGeom>
          <a:solidFill>
            <a:srgbClr val="EE1D23">
              <a:alpha val="100000"/>
            </a:srgbClr>
          </a:solidFill>
          <a:ln cap="flat">
            <a:noFill/>
            <a:prstDash val="solid"/>
            <a:miter lim="0"/>
          </a:ln>
        </p:spPr>
        <p:txBody>
          <a:bodyPr rtlCol="0"/>
          <a:lstStyle/>
          <a:p>
            <a:pPr algn="ctr"/>
            <a:endParaRPr lang="zh-CN" altLang="en-US"/>
          </a:p>
        </p:txBody>
      </p:sp>
      <p:pic>
        <p:nvPicPr>
          <p:cNvPr id="170" name="picture 170"/>
          <p:cNvPicPr>
            <a:picLocks noChangeAspect="1"/>
          </p:cNvPicPr>
          <p:nvPr/>
        </p:nvPicPr>
        <p:blipFill>
          <a:blip r:embed="rId23"/>
          <a:stretch>
            <a:fillRect/>
          </a:stretch>
        </p:blipFill>
        <p:spPr>
          <a:xfrm rot="21600000">
            <a:off x="2496436" y="8423419"/>
            <a:ext cx="52704" cy="26644"/>
          </a:xfrm>
          <a:prstGeom prst="rect">
            <a:avLst/>
          </a:prstGeom>
        </p:spPr>
      </p:pic>
      <p:pic>
        <p:nvPicPr>
          <p:cNvPr id="172" name="picture 172"/>
          <p:cNvPicPr>
            <a:picLocks noChangeAspect="1"/>
          </p:cNvPicPr>
          <p:nvPr/>
        </p:nvPicPr>
        <p:blipFill>
          <a:blip r:embed="rId24"/>
          <a:stretch>
            <a:fillRect/>
          </a:stretch>
        </p:blipFill>
        <p:spPr>
          <a:xfrm rot="21600000">
            <a:off x="2227628" y="7321495"/>
            <a:ext cx="52704" cy="26644"/>
          </a:xfrm>
          <a:prstGeom prst="rect">
            <a:avLst/>
          </a:prstGeom>
        </p:spPr>
      </p:pic>
      <p:pic>
        <p:nvPicPr>
          <p:cNvPr id="174" name="picture 174"/>
          <p:cNvPicPr>
            <a:picLocks noChangeAspect="1"/>
          </p:cNvPicPr>
          <p:nvPr/>
        </p:nvPicPr>
        <p:blipFill>
          <a:blip r:embed="rId25"/>
          <a:stretch>
            <a:fillRect/>
          </a:stretch>
        </p:blipFill>
        <p:spPr>
          <a:xfrm rot="21600000">
            <a:off x="6081998" y="7647546"/>
            <a:ext cx="6350" cy="6350"/>
          </a:xfrm>
          <a:prstGeom prst="rect">
            <a:avLst/>
          </a:prstGeom>
        </p:spPr>
      </p:pic>
      <p:pic>
        <p:nvPicPr>
          <p:cNvPr id="10" name="图片 9" descr="如本科技英文LOGO"/>
          <p:cNvPicPr/>
          <p:nvPr>
            <p:custDataLst>
              <p:tags r:id="rId26"/>
            </p:custDataLst>
          </p:nvPr>
        </p:nvPicPr>
        <p:blipFill>
          <a:blip r:embed="rId27"/>
          <a:stretch>
            <a:fillRect/>
          </a:stretch>
        </p:blipFill>
        <p:spPr>
          <a:xfrm>
            <a:off x="5789930" y="420370"/>
            <a:ext cx="1651000" cy="297180"/>
          </a:xfrm>
          <a:prstGeom prst="rect">
            <a:avLst/>
          </a:prstGeom>
        </p:spPr>
      </p:pic>
      <p:sp>
        <p:nvSpPr>
          <p:cNvPr id="11" name="textbox 10"/>
          <p:cNvSpPr/>
          <p:nvPr>
            <p:custDataLst>
              <p:tags r:id="rId28"/>
            </p:custDataLst>
          </p:nvPr>
        </p:nvSpPr>
        <p:spPr>
          <a:xfrm>
            <a:off x="6072505" y="647700"/>
            <a:ext cx="1376680" cy="104775"/>
          </a:xfrm>
          <a:prstGeom prst="rect">
            <a:avLst/>
          </a:prstGeom>
        </p:spPr>
        <p:txBody>
          <a:bodyPr vert="horz" wrap="square" lIns="0" tIns="0" rIns="0" bIns="0"/>
          <a:p>
            <a:pPr algn="l" rtl="0" eaLnBrk="0">
              <a:lnSpc>
                <a:spcPct val="83000"/>
              </a:lnSpc>
            </a:pPr>
            <a:endParaRPr lang="en-US" altLang="en-US" sz="100" dirty="0"/>
          </a:p>
          <a:p>
            <a:pPr marL="12700" algn="l" rtl="0" eaLnBrk="0">
              <a:lnSpc>
                <a:spcPts val="1155"/>
              </a:lnSpc>
            </a:pP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Intelligent </a:t>
            </a:r>
            <a:r>
              <a:rPr 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H</a:t>
            </a: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and-</a:t>
            </a:r>
            <a:r>
              <a:rPr 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e</a:t>
            </a: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ye </a:t>
            </a:r>
            <a:r>
              <a:rPr 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E</a:t>
            </a: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xpert</a:t>
            </a:r>
            <a:endParaRPr lang="en-US" alt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rect"/>
          <p:cNvSpPr/>
          <p:nvPr/>
        </p:nvSpPr>
        <p:spPr>
          <a:xfrm>
            <a:off x="0" y="3626536"/>
            <a:ext cx="7559954" cy="6633464"/>
          </a:xfrm>
          <a:prstGeom prst="rect">
            <a:avLst/>
          </a:prstGeom>
          <a:solidFill>
            <a:srgbClr val="ECECEC">
              <a:alpha val="100000"/>
            </a:srgbClr>
          </a:solidFill>
          <a:ln cap="flat">
            <a:noFill/>
            <a:prstDash val="solid"/>
            <a:miter lim="0"/>
          </a:ln>
        </p:spPr>
        <p:txBody>
          <a:bodyPr rtlCol="0"/>
          <a:lstStyle/>
          <a:p>
            <a:pPr algn="ctr"/>
            <a:endParaRPr lang="zh-CN" altLang="en-US"/>
          </a:p>
        </p:txBody>
      </p:sp>
      <p:sp>
        <p:nvSpPr>
          <p:cNvPr id="178" name="textbox 178"/>
          <p:cNvSpPr/>
          <p:nvPr/>
        </p:nvSpPr>
        <p:spPr>
          <a:xfrm>
            <a:off x="390525" y="569595"/>
            <a:ext cx="6880860" cy="3136265"/>
          </a:xfrm>
          <a:prstGeom prst="rect">
            <a:avLst/>
          </a:prstGeom>
        </p:spPr>
        <p:txBody>
          <a:bodyPr vert="horz" wrap="square" lIns="0" tIns="0" rIns="0" bIns="0"/>
          <a:lstStyle/>
          <a:p>
            <a:pPr algn="l" rtl="0" eaLnBrk="0">
              <a:lnSpc>
                <a:spcPct val="91000"/>
              </a:lnSpc>
            </a:pPr>
            <a:endParaRPr lang="en-US" altLang="en-US" sz="100" dirty="0"/>
          </a:p>
          <a:p>
            <a:pPr marL="42545" indent="0" algn="l" rtl="0" eaLnBrk="0" fontAlgn="auto">
              <a:lnSpc>
                <a:spcPct val="100000"/>
              </a:lnSpc>
            </a:pPr>
            <a:r>
              <a:rPr sz="3600" b="1" kern="0" spc="-20" dirty="0">
                <a:solidFill>
                  <a:srgbClr val="231F20">
                    <a:alpha val="100000"/>
                  </a:srgbClr>
                </a:solidFill>
                <a:latin typeface="微软雅黑" panose="020B0503020204020204" charset="-122"/>
                <a:ea typeface="微软雅黑" panose="020B0503020204020204" charset="-122"/>
                <a:cs typeface="微软雅黑" panose="020B0503020204020204" charset="-122"/>
              </a:rPr>
              <a:t>RVC-G33500</a:t>
            </a:r>
            <a:r>
              <a:rPr sz="4800" b="1" kern="0" spc="-20" dirty="0">
                <a:solidFill>
                  <a:srgbClr val="231F20">
                    <a:alpha val="100000"/>
                  </a:srgbClr>
                </a:solidFill>
                <a:latin typeface="微软雅黑" panose="020B0503020204020204" charset="-122"/>
                <a:ea typeface="微软雅黑" panose="020B0503020204020204" charset="-122"/>
                <a:cs typeface="微软雅黑" panose="020B0503020204020204" charset="-122"/>
              </a:rPr>
              <a:t> </a:t>
            </a:r>
            <a:endParaRPr sz="4800" b="1" kern="0" spc="-2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42545" indent="0" algn="l" rtl="0" eaLnBrk="0" fontAlgn="auto">
              <a:lnSpc>
                <a:spcPct val="100000"/>
              </a:lnSpc>
            </a:pPr>
            <a:r>
              <a:rPr lang="en-US" sz="4000" b="1" kern="0" spc="-20" dirty="0">
                <a:solidFill>
                  <a:srgbClr val="231F20">
                    <a:alpha val="100000"/>
                  </a:srgbClr>
                </a:solidFill>
                <a:latin typeface="微软雅黑" panose="020B0503020204020204" charset="-122"/>
                <a:ea typeface="微软雅黑" panose="020B0503020204020204" charset="-122"/>
                <a:cs typeface="微软雅黑" panose="020B0503020204020204" charset="-122"/>
              </a:rPr>
              <a:t> </a:t>
            </a:r>
            <a:r>
              <a:rPr sz="4000" b="1" kern="0" spc="-20" dirty="0">
                <a:solidFill>
                  <a:srgbClr val="FF0000">
                    <a:alpha val="100000"/>
                  </a:srgbClr>
                </a:solidFill>
                <a:latin typeface="微软雅黑" panose="020B0503020204020204" charset="-122"/>
                <a:ea typeface="微软雅黑" panose="020B0503020204020204" charset="-122"/>
                <a:cs typeface="微软雅黑" panose="020B0503020204020204" charset="-122"/>
              </a:rPr>
              <a:t>Large Field of View</a:t>
            </a:r>
            <a:endParaRPr sz="4000" b="1" kern="0" spc="-20" dirty="0">
              <a:solidFill>
                <a:srgbClr val="FF0000">
                  <a:alpha val="100000"/>
                </a:srgbClr>
              </a:solidFill>
              <a:latin typeface="微软雅黑" panose="020B0503020204020204" charset="-122"/>
              <a:ea typeface="微软雅黑" panose="020B0503020204020204" charset="-122"/>
              <a:cs typeface="微软雅黑" panose="020B0503020204020204" charset="-122"/>
            </a:endParaRPr>
          </a:p>
          <a:p>
            <a:pPr marL="42545" indent="0" algn="l" rtl="0" eaLnBrk="0" fontAlgn="auto">
              <a:lnSpc>
                <a:spcPct val="100000"/>
              </a:lnSpc>
            </a:pPr>
            <a:r>
              <a:rPr sz="3600" kern="0" spc="-20" dirty="0">
                <a:solidFill>
                  <a:srgbClr val="231F20">
                    <a:alpha val="100000"/>
                  </a:srgbClr>
                </a:solidFill>
                <a:latin typeface="微软雅黑" panose="020B0503020204020204" charset="-122"/>
                <a:ea typeface="微软雅黑" panose="020B0503020204020204" charset="-122"/>
                <a:cs typeface="微软雅黑" panose="020B0503020204020204" charset="-122"/>
              </a:rPr>
              <a:t>3D </a:t>
            </a:r>
            <a:r>
              <a:rPr lang="en-US" sz="3600" kern="0" spc="-20" dirty="0">
                <a:solidFill>
                  <a:srgbClr val="231F20">
                    <a:alpha val="100000"/>
                  </a:srgbClr>
                </a:solidFill>
                <a:latin typeface="微软雅黑" panose="020B0503020204020204" charset="-122"/>
                <a:ea typeface="微软雅黑" panose="020B0503020204020204" charset="-122"/>
                <a:cs typeface="微软雅黑" panose="020B0503020204020204" charset="-122"/>
              </a:rPr>
              <a:t>A</a:t>
            </a:r>
            <a:r>
              <a:rPr sz="3600" kern="0" spc="-20" dirty="0">
                <a:solidFill>
                  <a:srgbClr val="231F20">
                    <a:alpha val="100000"/>
                  </a:srgbClr>
                </a:solidFill>
                <a:latin typeface="微软雅黑" panose="020B0503020204020204" charset="-122"/>
                <a:ea typeface="微软雅黑" panose="020B0503020204020204" charset="-122"/>
                <a:cs typeface="微软雅黑" panose="020B0503020204020204" charset="-122"/>
              </a:rPr>
              <a:t>rea </a:t>
            </a:r>
            <a:r>
              <a:rPr lang="en-US" sz="3600" kern="0" spc="-20" dirty="0">
                <a:solidFill>
                  <a:srgbClr val="231F20">
                    <a:alpha val="100000"/>
                  </a:srgbClr>
                </a:solidFill>
                <a:latin typeface="微软雅黑" panose="020B0503020204020204" charset="-122"/>
                <a:ea typeface="微软雅黑" panose="020B0503020204020204" charset="-122"/>
                <a:cs typeface="微软雅黑" panose="020B0503020204020204" charset="-122"/>
              </a:rPr>
              <a:t>S</a:t>
            </a:r>
            <a:r>
              <a:rPr sz="3600" kern="0" spc="-20" dirty="0">
                <a:solidFill>
                  <a:srgbClr val="231F20">
                    <a:alpha val="100000"/>
                  </a:srgbClr>
                </a:solidFill>
                <a:latin typeface="微软雅黑" panose="020B0503020204020204" charset="-122"/>
                <a:ea typeface="微软雅黑" panose="020B0503020204020204" charset="-122"/>
                <a:cs typeface="微软雅黑" panose="020B0503020204020204" charset="-122"/>
              </a:rPr>
              <a:t>canner</a:t>
            </a:r>
            <a:endParaRPr sz="3600" kern="0" spc="-2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algn="l" rtl="0" eaLnBrk="0">
              <a:lnSpc>
                <a:spcPct val="111000"/>
              </a:lnSpc>
            </a:pPr>
            <a:endParaRPr lang="en-US" altLang="en-US" sz="700" dirty="0"/>
          </a:p>
          <a:p>
            <a:pPr indent="0" algn="l" rtl="0" eaLnBrk="0" fontAlgn="auto">
              <a:lnSpc>
                <a:spcPct val="131000"/>
              </a:lnSpc>
            </a:pPr>
            <a:r>
              <a:rPr lang="en-US" altLang="en-US" sz="1000" dirty="0">
                <a:latin typeface="微软雅黑" panose="020B0503020204020204" charset="-122"/>
                <a:ea typeface="微软雅黑" panose="020B0503020204020204" charset="-122"/>
                <a:cs typeface="微软雅黑" panose="020B0503020204020204" charset="-122"/>
              </a:rPr>
              <a:t>RVC-G33500 3D area scanner with large field of view, 3.5×2.4@3m large field of view, 1.8m large depth of field, sub-millimeter accuracy, IP65 protection, excellent ambient light resistance. It can quickly measure all kinds of objects such as closely stacked and disorderly placed cartons, sacks, steel workpieces, etc. and output comple-te, accurate and high-quality 3D point cloud data. RVC-G33500 is </a:t>
            </a:r>
            <a:r>
              <a:rPr lang="en-US" altLang="en-US" sz="1000" dirty="0">
                <a:latin typeface="微软雅黑" panose="020B0503020204020204" charset="-122"/>
                <a:ea typeface="微软雅黑" panose="020B0503020204020204" charset="-122"/>
                <a:cs typeface="微软雅黑" panose="020B0503020204020204" charset="-122"/>
                <a:sym typeface="+mn-ea"/>
              </a:rPr>
              <a:t>widely used in logistics, express delivery, heavy machinery and other typical depalletizing and handling scenarios.</a:t>
            </a:r>
            <a:endParaRPr lang="en-US" altLang="en-US" sz="1000" dirty="0">
              <a:latin typeface="微软雅黑" panose="020B0503020204020204" charset="-122"/>
              <a:ea typeface="微软雅黑" panose="020B0503020204020204" charset="-122"/>
              <a:cs typeface="微软雅黑" panose="020B0503020204020204" charset="-122"/>
            </a:endParaRPr>
          </a:p>
        </p:txBody>
      </p:sp>
      <p:pic>
        <p:nvPicPr>
          <p:cNvPr id="228" name="picture 228"/>
          <p:cNvPicPr>
            <a:picLocks noChangeAspect="1"/>
          </p:cNvPicPr>
          <p:nvPr/>
        </p:nvPicPr>
        <p:blipFill>
          <a:blip r:embed="rId1"/>
          <a:stretch>
            <a:fillRect/>
          </a:stretch>
        </p:blipFill>
        <p:spPr>
          <a:xfrm rot="21600000">
            <a:off x="533337" y="4473141"/>
            <a:ext cx="6490020" cy="854075"/>
          </a:xfrm>
          <a:prstGeom prst="rect">
            <a:avLst/>
          </a:prstGeom>
        </p:spPr>
      </p:pic>
      <p:pic>
        <p:nvPicPr>
          <p:cNvPr id="230" name="picture 230"/>
          <p:cNvPicPr>
            <a:picLocks noChangeAspect="1"/>
          </p:cNvPicPr>
          <p:nvPr/>
        </p:nvPicPr>
        <p:blipFill>
          <a:blip r:embed="rId2"/>
          <a:stretch>
            <a:fillRect/>
          </a:stretch>
        </p:blipFill>
        <p:spPr>
          <a:xfrm rot="21600000">
            <a:off x="881162" y="6894593"/>
            <a:ext cx="5808803" cy="836540"/>
          </a:xfrm>
          <a:prstGeom prst="rect">
            <a:avLst/>
          </a:prstGeom>
        </p:spPr>
      </p:pic>
      <p:graphicFrame>
        <p:nvGraphicFramePr>
          <p:cNvPr id="232" name="table 232"/>
          <p:cNvGraphicFramePr>
            <a:graphicFrameLocks noGrp="1"/>
          </p:cNvGraphicFramePr>
          <p:nvPr/>
        </p:nvGraphicFramePr>
        <p:xfrm>
          <a:off x="1144399" y="7508974"/>
          <a:ext cx="5294630" cy="706120"/>
        </p:xfrm>
        <a:graphic>
          <a:graphicData uri="http://schemas.openxmlformats.org/drawingml/2006/table">
            <a:tbl>
              <a:tblPr/>
              <a:tblGrid>
                <a:gridCol w="2630805"/>
                <a:gridCol w="2663825"/>
              </a:tblGrid>
              <a:tr h="706119">
                <a:tc>
                  <a:txBody>
                    <a:bodyPr/>
                    <a:lstStyle/>
                    <a:p>
                      <a:pPr algn="l" rtl="0" eaLnBrk="0">
                        <a:lnSpc>
                          <a:spcPct val="100000"/>
                        </a:lnSpc>
                      </a:pPr>
                      <a:endParaRPr lang="en-US" altLang="en-US" sz="1000" dirty="0"/>
                    </a:p>
                  </a:txBody>
                  <a:tcPr marL="0" marR="0" marT="0" marB="0" vert="horz">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a:noFill/>
                    </a:lnT>
                    <a:lnB>
                      <a:noFill/>
                    </a:lnB>
                  </a:tcPr>
                </a:tc>
                <a:tc>
                  <a:txBody>
                    <a:bodyPr/>
                    <a:lstStyle/>
                    <a:p>
                      <a:pPr algn="l" rtl="0" eaLnBrk="0">
                        <a:lnSpc>
                          <a:spcPct val="100000"/>
                        </a:lnSpc>
                      </a:pPr>
                      <a:endParaRPr lang="en-US" altLang="en-US" sz="1000" dirty="0"/>
                    </a:p>
                  </a:txBody>
                  <a:tcPr marL="0" marR="0" marT="0" marB="0" vert="horz">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a:noFill/>
                    </a:lnT>
                    <a:lnB>
                      <a:noFill/>
                    </a:lnB>
                  </a:tcPr>
                </a:tc>
              </a:tr>
            </a:tbl>
          </a:graphicData>
        </a:graphic>
      </p:graphicFrame>
      <p:sp>
        <p:nvSpPr>
          <p:cNvPr id="234" name="textbox 234"/>
          <p:cNvSpPr/>
          <p:nvPr/>
        </p:nvSpPr>
        <p:spPr>
          <a:xfrm>
            <a:off x="0" y="418429"/>
            <a:ext cx="5735320" cy="296545"/>
          </a:xfrm>
          <a:prstGeom prst="rect">
            <a:avLst/>
          </a:prstGeom>
          <a:solidFill>
            <a:srgbClr val="EE1C28"/>
          </a:solidFill>
        </p:spPr>
        <p:txBody>
          <a:bodyPr vert="horz" wrap="square" lIns="0" tIns="0" rIns="0" bIns="0"/>
          <a:lstStyle/>
          <a:p>
            <a:pPr algn="l" rtl="0" eaLnBrk="0">
              <a:lnSpc>
                <a:spcPct val="102000"/>
              </a:lnSpc>
            </a:pPr>
            <a:endParaRPr lang="en-US" altLang="en-US" sz="500" dirty="0"/>
          </a:p>
          <a:p>
            <a:pPr marL="427990" algn="l" rtl="0" eaLnBrk="0">
              <a:lnSpc>
                <a:spcPct val="87000"/>
              </a:lnSpc>
              <a:spcBef>
                <a:spcPts val="5"/>
              </a:spcBef>
            </a:pPr>
            <a:r>
              <a:rPr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Professional </a:t>
            </a:r>
            <a:r>
              <a:rPr lang="en-US"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3D area scanner built for craftsmanship</a:t>
            </a:r>
            <a:endParaRPr lang="en-US" altLang="en-US" sz="1200" dirty="0"/>
          </a:p>
        </p:txBody>
      </p:sp>
      <p:pic>
        <p:nvPicPr>
          <p:cNvPr id="240" name="picture 240"/>
          <p:cNvPicPr>
            <a:picLocks noChangeAspect="1"/>
          </p:cNvPicPr>
          <p:nvPr/>
        </p:nvPicPr>
        <p:blipFill>
          <a:blip r:embed="rId3"/>
          <a:stretch>
            <a:fillRect/>
          </a:stretch>
        </p:blipFill>
        <p:spPr>
          <a:xfrm rot="21600000">
            <a:off x="6429656" y="9299610"/>
            <a:ext cx="698836" cy="698835"/>
          </a:xfrm>
          <a:prstGeom prst="rect">
            <a:avLst/>
          </a:prstGeom>
        </p:spPr>
      </p:pic>
      <p:sp>
        <p:nvSpPr>
          <p:cNvPr id="248" name="textbox 248"/>
          <p:cNvSpPr/>
          <p:nvPr/>
        </p:nvSpPr>
        <p:spPr>
          <a:xfrm>
            <a:off x="4302723" y="9594582"/>
            <a:ext cx="1637029" cy="160020"/>
          </a:xfrm>
          <a:prstGeom prst="rect">
            <a:avLst/>
          </a:prstGeom>
        </p:spPr>
        <p:txBody>
          <a:bodyPr vert="horz" wrap="square" lIns="0" tIns="0" rIns="0" bIns="0"/>
          <a:lstStyle/>
          <a:p>
            <a:pPr algn="l" rtl="0" eaLnBrk="0">
              <a:lnSpc>
                <a:spcPct val="165000"/>
              </a:lnSpc>
            </a:pPr>
            <a:endParaRPr lang="en-US" altLang="en-US" sz="100" dirty="0"/>
          </a:p>
          <a:p>
            <a:pPr marL="142875" algn="l" rtl="0" eaLnBrk="0">
              <a:lnSpc>
                <a:spcPct val="66000"/>
              </a:lnSpc>
              <a:spcBef>
                <a:spcPts val="0"/>
              </a:spcBef>
              <a:tabLst>
                <a:tab pos="243840" algn="l"/>
              </a:tabLst>
            </a:pPr>
            <a:r>
              <a:rPr sz="1000" kern="0" spc="0" dirty="0">
                <a:solidFill>
                  <a:srgbClr val="231F20">
                    <a:alpha val="100000"/>
                  </a:srgbClr>
                </a:solidFill>
                <a:latin typeface="Arial" panose="020B0604020202020204"/>
                <a:ea typeface="Arial" panose="020B0604020202020204"/>
                <a:cs typeface="Arial" panose="020B0604020202020204"/>
              </a:rPr>
              <a:t>	</a:t>
            </a:r>
            <a:r>
              <a:rPr sz="1000" kern="0" spc="140" dirty="0">
                <a:solidFill>
                  <a:srgbClr val="231F20">
                    <a:alpha val="100000"/>
                  </a:srgbClr>
                </a:solidFill>
                <a:latin typeface="Arial" panose="020B0604020202020204"/>
                <a:ea typeface="Arial" panose="020B0604020202020204"/>
                <a:cs typeface="Arial" panose="020B0604020202020204"/>
              </a:rPr>
              <a:t>sales@rvbus</a:t>
            </a:r>
            <a:r>
              <a:rPr sz="1000" kern="0" spc="130" dirty="0">
                <a:solidFill>
                  <a:srgbClr val="231F20">
                    <a:alpha val="100000"/>
                  </a:srgbClr>
                </a:solidFill>
                <a:latin typeface="Arial" panose="020B0604020202020204"/>
                <a:ea typeface="Arial" panose="020B0604020202020204"/>
                <a:cs typeface="Arial" panose="020B0604020202020204"/>
              </a:rPr>
              <a:t>t.com</a:t>
            </a:r>
            <a:endParaRPr lang="en-US" altLang="en-US" sz="1000" dirty="0"/>
          </a:p>
        </p:txBody>
      </p:sp>
      <p:pic>
        <p:nvPicPr>
          <p:cNvPr id="250" name="picture 250"/>
          <p:cNvPicPr>
            <a:picLocks noChangeAspect="1"/>
          </p:cNvPicPr>
          <p:nvPr/>
        </p:nvPicPr>
        <p:blipFill>
          <a:blip r:embed="rId4"/>
          <a:stretch>
            <a:fillRect/>
          </a:stretch>
        </p:blipFill>
        <p:spPr>
          <a:xfrm rot="21600000">
            <a:off x="4315423" y="9607282"/>
            <a:ext cx="130518" cy="130505"/>
          </a:xfrm>
          <a:prstGeom prst="rect">
            <a:avLst/>
          </a:prstGeom>
        </p:spPr>
      </p:pic>
      <p:sp>
        <p:nvSpPr>
          <p:cNvPr id="252" name="textbox 252"/>
          <p:cNvSpPr/>
          <p:nvPr/>
        </p:nvSpPr>
        <p:spPr>
          <a:xfrm>
            <a:off x="421446" y="9594582"/>
            <a:ext cx="1635125" cy="185420"/>
          </a:xfrm>
          <a:prstGeom prst="rect">
            <a:avLst/>
          </a:prstGeom>
        </p:spPr>
        <p:txBody>
          <a:bodyPr vert="horz" wrap="square" lIns="0" tIns="0" rIns="0" bIns="0"/>
          <a:lstStyle/>
          <a:p>
            <a:pPr algn="l" rtl="0" eaLnBrk="0">
              <a:lnSpc>
                <a:spcPct val="178000"/>
              </a:lnSpc>
            </a:pPr>
            <a:endParaRPr lang="en-US" altLang="en-US" sz="100" dirty="0"/>
          </a:p>
          <a:p>
            <a:pPr marL="142875" algn="l" rtl="0" eaLnBrk="0">
              <a:lnSpc>
                <a:spcPct val="81000"/>
              </a:lnSpc>
              <a:spcBef>
                <a:spcPts val="0"/>
              </a:spcBef>
              <a:tabLst>
                <a:tab pos="238125" algn="l"/>
              </a:tabLst>
            </a:pPr>
            <a:r>
              <a:rPr sz="1000" kern="0" spc="0" dirty="0">
                <a:solidFill>
                  <a:srgbClr val="231F20">
                    <a:alpha val="100000"/>
                  </a:srgbClr>
                </a:solidFill>
                <a:latin typeface="Arial" panose="020B0604020202020204"/>
                <a:ea typeface="Arial" panose="020B0604020202020204"/>
                <a:cs typeface="Arial" panose="020B0604020202020204"/>
              </a:rPr>
              <a:t>	</a:t>
            </a:r>
            <a:r>
              <a:rPr sz="1000" kern="0" spc="140" dirty="0">
                <a:solidFill>
                  <a:srgbClr val="231F20">
                    <a:alpha val="100000"/>
                  </a:srgbClr>
                </a:solidFill>
                <a:latin typeface="Arial" panose="020B0604020202020204"/>
                <a:ea typeface="Arial" panose="020B0604020202020204"/>
                <a:cs typeface="Arial" panose="020B0604020202020204"/>
              </a:rPr>
              <a:t>www.rvbust.com</a:t>
            </a:r>
            <a:endParaRPr lang="en-US" altLang="en-US" sz="1000" dirty="0"/>
          </a:p>
        </p:txBody>
      </p:sp>
      <p:pic>
        <p:nvPicPr>
          <p:cNvPr id="254" name="picture 254"/>
          <p:cNvPicPr>
            <a:picLocks noChangeAspect="1"/>
          </p:cNvPicPr>
          <p:nvPr/>
        </p:nvPicPr>
        <p:blipFill>
          <a:blip r:embed="rId5"/>
          <a:stretch>
            <a:fillRect/>
          </a:stretch>
        </p:blipFill>
        <p:spPr>
          <a:xfrm rot="21600000">
            <a:off x="434146" y="9607282"/>
            <a:ext cx="130517" cy="130505"/>
          </a:xfrm>
          <a:prstGeom prst="rect">
            <a:avLst/>
          </a:prstGeom>
        </p:spPr>
      </p:pic>
      <p:sp>
        <p:nvSpPr>
          <p:cNvPr id="258" name="textbox 258"/>
          <p:cNvSpPr/>
          <p:nvPr/>
        </p:nvSpPr>
        <p:spPr>
          <a:xfrm>
            <a:off x="2471417" y="9594582"/>
            <a:ext cx="1392555" cy="185420"/>
          </a:xfrm>
          <a:prstGeom prst="rect">
            <a:avLst/>
          </a:prstGeom>
        </p:spPr>
        <p:txBody>
          <a:bodyPr vert="horz" wrap="square" lIns="0" tIns="0" rIns="0" bIns="0"/>
          <a:lstStyle/>
          <a:p>
            <a:pPr algn="l" rtl="0" eaLnBrk="0">
              <a:lnSpc>
                <a:spcPct val="110000"/>
              </a:lnSpc>
            </a:pPr>
            <a:endParaRPr lang="en-US" altLang="en-US" sz="200" dirty="0"/>
          </a:p>
          <a:p>
            <a:pPr marL="142875" algn="l" rtl="0" eaLnBrk="0">
              <a:lnSpc>
                <a:spcPct val="81000"/>
              </a:lnSpc>
              <a:spcBef>
                <a:spcPts val="0"/>
              </a:spcBef>
              <a:tabLst>
                <a:tab pos="239395" algn="l"/>
              </a:tabLst>
            </a:pPr>
            <a:r>
              <a:rPr sz="1000" kern="0" spc="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400</a:t>
            </a:r>
            <a:r>
              <a:rPr sz="1000" kern="0" spc="7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a:t>
            </a:r>
            <a:r>
              <a:rPr sz="1000" kern="0" spc="-1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0419</a:t>
            </a:r>
            <a:r>
              <a:rPr sz="1000" kern="0" spc="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a:t>
            </a:r>
            <a:r>
              <a:rPr sz="1000" kern="0" spc="-1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900</a:t>
            </a:r>
            <a:endParaRPr lang="en-US" altLang="en-US" sz="1000" dirty="0"/>
          </a:p>
        </p:txBody>
      </p:sp>
      <p:pic>
        <p:nvPicPr>
          <p:cNvPr id="260" name="picture 260"/>
          <p:cNvPicPr>
            <a:picLocks noChangeAspect="1"/>
          </p:cNvPicPr>
          <p:nvPr/>
        </p:nvPicPr>
        <p:blipFill>
          <a:blip r:embed="rId6"/>
          <a:stretch>
            <a:fillRect/>
          </a:stretch>
        </p:blipFill>
        <p:spPr>
          <a:xfrm rot="21600000">
            <a:off x="2484117" y="9607282"/>
            <a:ext cx="130518" cy="130505"/>
          </a:xfrm>
          <a:prstGeom prst="rect">
            <a:avLst/>
          </a:prstGeom>
        </p:spPr>
      </p:pic>
      <p:pic>
        <p:nvPicPr>
          <p:cNvPr id="270" name="picture 270"/>
          <p:cNvPicPr>
            <a:picLocks noChangeAspect="1"/>
          </p:cNvPicPr>
          <p:nvPr/>
        </p:nvPicPr>
        <p:blipFill>
          <a:blip r:embed="rId7"/>
          <a:stretch>
            <a:fillRect/>
          </a:stretch>
        </p:blipFill>
        <p:spPr>
          <a:xfrm rot="21600000">
            <a:off x="434416" y="9187929"/>
            <a:ext cx="6694081" cy="6350"/>
          </a:xfrm>
          <a:prstGeom prst="rect">
            <a:avLst/>
          </a:prstGeom>
        </p:spPr>
      </p:pic>
      <p:sp>
        <p:nvSpPr>
          <p:cNvPr id="272" name="rect"/>
          <p:cNvSpPr/>
          <p:nvPr/>
        </p:nvSpPr>
        <p:spPr>
          <a:xfrm>
            <a:off x="1504360" y="6310857"/>
            <a:ext cx="1032219" cy="23876"/>
          </a:xfrm>
          <a:prstGeom prst="rect">
            <a:avLst/>
          </a:prstGeom>
          <a:solidFill>
            <a:srgbClr val="231F20">
              <a:alpha val="52156"/>
            </a:srgbClr>
          </a:solidFill>
          <a:ln cap="flat">
            <a:noFill/>
            <a:prstDash val="solid"/>
            <a:miter lim="0"/>
          </a:ln>
        </p:spPr>
        <p:txBody>
          <a:bodyPr rtlCol="0"/>
          <a:lstStyle/>
          <a:p>
            <a:pPr algn="ctr"/>
            <a:endParaRPr lang="zh-CN" altLang="en-US"/>
          </a:p>
        </p:txBody>
      </p:sp>
      <p:sp>
        <p:nvSpPr>
          <p:cNvPr id="274" name="rect"/>
          <p:cNvSpPr/>
          <p:nvPr/>
        </p:nvSpPr>
        <p:spPr>
          <a:xfrm>
            <a:off x="4755043" y="6310858"/>
            <a:ext cx="1032219" cy="23876"/>
          </a:xfrm>
          <a:prstGeom prst="rect">
            <a:avLst/>
          </a:prstGeom>
          <a:solidFill>
            <a:srgbClr val="231F20">
              <a:alpha val="52156"/>
            </a:srgbClr>
          </a:solidFill>
          <a:ln cap="flat">
            <a:noFill/>
            <a:prstDash val="solid"/>
            <a:miter lim="0"/>
          </a:ln>
        </p:spPr>
        <p:txBody>
          <a:bodyPr rtlCol="0"/>
          <a:lstStyle/>
          <a:p>
            <a:pPr algn="ctr"/>
            <a:endParaRPr lang="zh-CN" altLang="en-US"/>
          </a:p>
        </p:txBody>
      </p:sp>
      <p:pic>
        <p:nvPicPr>
          <p:cNvPr id="276" name="picture 276"/>
          <p:cNvPicPr>
            <a:picLocks noChangeAspect="1"/>
          </p:cNvPicPr>
          <p:nvPr/>
        </p:nvPicPr>
        <p:blipFill>
          <a:blip r:embed="rId8"/>
          <a:stretch>
            <a:fillRect/>
          </a:stretch>
        </p:blipFill>
        <p:spPr>
          <a:xfrm rot="21600000">
            <a:off x="2524639" y="6322795"/>
            <a:ext cx="23876" cy="887593"/>
          </a:xfrm>
          <a:prstGeom prst="rect">
            <a:avLst/>
          </a:prstGeom>
        </p:spPr>
      </p:pic>
      <p:pic>
        <p:nvPicPr>
          <p:cNvPr id="278" name="picture 278"/>
          <p:cNvPicPr>
            <a:picLocks noChangeAspect="1"/>
          </p:cNvPicPr>
          <p:nvPr/>
        </p:nvPicPr>
        <p:blipFill>
          <a:blip r:embed="rId9"/>
          <a:stretch>
            <a:fillRect/>
          </a:stretch>
        </p:blipFill>
        <p:spPr>
          <a:xfrm rot="21600000">
            <a:off x="4743108" y="6322795"/>
            <a:ext cx="23876" cy="887593"/>
          </a:xfrm>
          <a:prstGeom prst="rect">
            <a:avLst/>
          </a:prstGeom>
        </p:spPr>
      </p:pic>
      <p:pic>
        <p:nvPicPr>
          <p:cNvPr id="10" name="图片 9" descr="如本科技英文LOGO"/>
          <p:cNvPicPr/>
          <p:nvPr>
            <p:custDataLst>
              <p:tags r:id="rId10"/>
            </p:custDataLst>
          </p:nvPr>
        </p:nvPicPr>
        <p:blipFill>
          <a:blip r:embed="rId11"/>
          <a:stretch>
            <a:fillRect/>
          </a:stretch>
        </p:blipFill>
        <p:spPr>
          <a:xfrm>
            <a:off x="5789930" y="420370"/>
            <a:ext cx="1651000" cy="297180"/>
          </a:xfrm>
          <a:prstGeom prst="rect">
            <a:avLst/>
          </a:prstGeom>
        </p:spPr>
      </p:pic>
      <p:sp>
        <p:nvSpPr>
          <p:cNvPr id="11" name="textbox 10"/>
          <p:cNvSpPr/>
          <p:nvPr>
            <p:custDataLst>
              <p:tags r:id="rId12"/>
            </p:custDataLst>
          </p:nvPr>
        </p:nvSpPr>
        <p:spPr>
          <a:xfrm>
            <a:off x="6072505" y="647700"/>
            <a:ext cx="1376680" cy="104775"/>
          </a:xfrm>
          <a:prstGeom prst="rect">
            <a:avLst/>
          </a:prstGeom>
        </p:spPr>
        <p:txBody>
          <a:bodyPr vert="horz" wrap="square" lIns="0" tIns="0" rIns="0" bIns="0"/>
          <a:p>
            <a:pPr algn="l" rtl="0" eaLnBrk="0">
              <a:lnSpc>
                <a:spcPct val="83000"/>
              </a:lnSpc>
            </a:pPr>
            <a:endParaRPr lang="en-US" altLang="en-US" sz="100" dirty="0"/>
          </a:p>
          <a:p>
            <a:pPr marL="12700" algn="l" rtl="0" eaLnBrk="0">
              <a:lnSpc>
                <a:spcPts val="1155"/>
              </a:lnSpc>
            </a:pP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Intelligent </a:t>
            </a:r>
            <a:r>
              <a:rPr 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H</a:t>
            </a: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and-</a:t>
            </a:r>
            <a:r>
              <a:rPr 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e</a:t>
            </a: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ye </a:t>
            </a:r>
            <a:r>
              <a:rPr 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E</a:t>
            </a: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xpert</a:t>
            </a:r>
            <a:endParaRPr lang="en-US" alt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endParaRPr>
          </a:p>
        </p:txBody>
      </p:sp>
      <p:sp>
        <p:nvSpPr>
          <p:cNvPr id="2" name="文本框 1"/>
          <p:cNvSpPr txBox="1"/>
          <p:nvPr>
            <p:custDataLst>
              <p:tags r:id="rId13"/>
            </p:custDataLst>
          </p:nvPr>
        </p:nvSpPr>
        <p:spPr>
          <a:xfrm>
            <a:off x="525145" y="5378450"/>
            <a:ext cx="1522095" cy="361950"/>
          </a:xfrm>
          <a:prstGeom prst="rect">
            <a:avLst/>
          </a:prstGeom>
          <a:noFill/>
        </p:spPr>
        <p:txBody>
          <a:bodyPr wrap="square" rtlCol="0">
            <a:spAutoFit/>
          </a:bodyPr>
          <a:p>
            <a:pPr marL="12700" algn="l" eaLnBrk="0">
              <a:lnSpc>
                <a:spcPct val="88000"/>
              </a:lnSpc>
              <a:buClrTx/>
              <a:buSzTx/>
              <a:buFontTx/>
            </a:pPr>
            <a:r>
              <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Waterproof level</a:t>
            </a:r>
            <a:r>
              <a:rPr lang="en-US"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 </a:t>
            </a:r>
            <a:r>
              <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greatly</a:t>
            </a:r>
            <a:r>
              <a:rPr lang="en-US"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 </a:t>
            </a:r>
            <a:r>
              <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improved</a:t>
            </a:r>
            <a:endPar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14"/>
            </p:custDataLst>
          </p:nvPr>
        </p:nvSpPr>
        <p:spPr>
          <a:xfrm>
            <a:off x="2188845" y="5378450"/>
            <a:ext cx="1492250" cy="361950"/>
          </a:xfrm>
          <a:prstGeom prst="rect">
            <a:avLst/>
          </a:prstGeom>
          <a:noFill/>
        </p:spPr>
        <p:txBody>
          <a:bodyPr wrap="square" rtlCol="0">
            <a:spAutoFit/>
          </a:bodyPr>
          <a:p>
            <a:pPr marL="12700" algn="l" eaLnBrk="0">
              <a:lnSpc>
                <a:spcPct val="88000"/>
              </a:lnSpc>
              <a:buClrTx/>
              <a:buSzTx/>
              <a:buFontTx/>
            </a:pPr>
            <a:r>
              <a:rPr lang="en-US"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D</a:t>
            </a:r>
            <a:r>
              <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ust proof level greatly improved</a:t>
            </a:r>
            <a:endPar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custDataLst>
              <p:tags r:id="rId15"/>
            </p:custDataLst>
          </p:nvPr>
        </p:nvSpPr>
        <p:spPr>
          <a:xfrm>
            <a:off x="3822700" y="5378450"/>
            <a:ext cx="1563370" cy="361950"/>
          </a:xfrm>
          <a:prstGeom prst="rect">
            <a:avLst/>
          </a:prstGeom>
          <a:noFill/>
        </p:spPr>
        <p:txBody>
          <a:bodyPr wrap="square" rtlCol="0">
            <a:spAutoFit/>
          </a:bodyPr>
          <a:p>
            <a:pPr marL="12700" algn="l" eaLnBrk="0">
              <a:lnSpc>
                <a:spcPct val="88000"/>
              </a:lnSpc>
              <a:buClrTx/>
              <a:buSzTx/>
              <a:buFontTx/>
            </a:pPr>
            <a:r>
              <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rPr>
              <a:t>Passed professional </a:t>
            </a:r>
            <a:r>
              <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vibration test</a:t>
            </a:r>
            <a:r>
              <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rPr>
              <a:t> </a:t>
            </a:r>
            <a:endPar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custDataLst>
              <p:tags r:id="rId16"/>
            </p:custDataLst>
          </p:nvPr>
        </p:nvSpPr>
        <p:spPr>
          <a:xfrm>
            <a:off x="5631180" y="5378450"/>
            <a:ext cx="1272540" cy="497205"/>
          </a:xfrm>
          <a:prstGeom prst="rect">
            <a:avLst/>
          </a:prstGeom>
          <a:noFill/>
        </p:spPr>
        <p:txBody>
          <a:bodyPr wrap="square" rtlCol="0">
            <a:spAutoFit/>
          </a:bodyPr>
          <a:p>
            <a:pPr marL="12700" algn="l" rtl="0" eaLnBrk="0">
              <a:lnSpc>
                <a:spcPct val="88000"/>
              </a:lnSpc>
              <a:buClrTx/>
              <a:buSzTx/>
              <a:buFontTx/>
            </a:pPr>
            <a:r>
              <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Gigabit Ethernet port data transfer</a:t>
            </a:r>
            <a:endParaRPr sz="10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endParaRPr>
          </a:p>
        </p:txBody>
      </p:sp>
      <p:sp>
        <p:nvSpPr>
          <p:cNvPr id="24" name="textbox 24"/>
          <p:cNvSpPr/>
          <p:nvPr>
            <p:custDataLst>
              <p:tags r:id="rId17"/>
            </p:custDataLst>
          </p:nvPr>
        </p:nvSpPr>
        <p:spPr>
          <a:xfrm>
            <a:off x="441325" y="3898900"/>
            <a:ext cx="2225040" cy="327660"/>
          </a:xfrm>
          <a:prstGeom prst="rect">
            <a:avLst/>
          </a:prstGeom>
          <a:solidFill>
            <a:srgbClr val="EE1C28"/>
          </a:solidFill>
        </p:spPr>
        <p:txBody>
          <a:bodyPr vert="horz" wrap="square" lIns="0" tIns="0" rIns="0" bIns="0"/>
          <a:p>
            <a:pPr algn="l" rtl="0" eaLnBrk="0">
              <a:lnSpc>
                <a:spcPct val="105000"/>
              </a:lnSpc>
            </a:pPr>
            <a:endParaRPr lang="en-US" altLang="en-US" sz="300" dirty="0"/>
          </a:p>
          <a:p>
            <a:pPr marL="156210" algn="l" rtl="0" eaLnBrk="0">
              <a:lnSpc>
                <a:spcPct val="88000"/>
              </a:lnSpc>
              <a:spcBef>
                <a:spcPts val="5"/>
              </a:spcBef>
            </a:pPr>
            <a:r>
              <a:rPr sz="900" kern="0" dirty="0">
                <a:solidFill>
                  <a:srgbClr val="FFFFFF">
                    <a:alpha val="100000"/>
                  </a:srgbClr>
                </a:solidFill>
                <a:latin typeface="微软雅黑" panose="020B0503020204020204" charset="-122"/>
                <a:ea typeface="微软雅黑" panose="020B0503020204020204" charset="-122"/>
                <a:cs typeface="微软雅黑" panose="020B0503020204020204" charset="-122"/>
              </a:rPr>
              <a:t>High-strength carbon fiber fuselage for all-around protection</a:t>
            </a:r>
            <a:endParaRPr sz="900" kern="0" dirty="0">
              <a:solidFill>
                <a:srgbClr val="FFFFFF">
                  <a:alpha val="100000"/>
                </a:srgbClr>
              </a:solidFill>
              <a:latin typeface="微软雅黑" panose="020B0503020204020204" charset="-122"/>
              <a:ea typeface="微软雅黑" panose="020B0503020204020204" charset="-122"/>
              <a:cs typeface="微软雅黑" panose="020B0503020204020204" charset="-122"/>
            </a:endParaRPr>
          </a:p>
        </p:txBody>
      </p:sp>
      <p:sp>
        <p:nvSpPr>
          <p:cNvPr id="7" name="textbox 36"/>
          <p:cNvSpPr/>
          <p:nvPr>
            <p:custDataLst>
              <p:tags r:id="rId18"/>
            </p:custDataLst>
          </p:nvPr>
        </p:nvSpPr>
        <p:spPr>
          <a:xfrm>
            <a:off x="5865495" y="6215380"/>
            <a:ext cx="1219835" cy="273050"/>
          </a:xfrm>
          <a:prstGeom prst="rect">
            <a:avLst/>
          </a:prstGeom>
        </p:spPr>
        <p:txBody>
          <a:bodyPr vert="horz" wrap="square" lIns="0" tIns="0" rIns="0" bIns="0"/>
          <a:p>
            <a:pPr algn="l" rtl="0" eaLnBrk="0">
              <a:lnSpc>
                <a:spcPct val="91000"/>
              </a:lnSpc>
            </a:pPr>
            <a:endParaRPr lang="en-US" altLang="en-US" sz="100" b="1" dirty="0"/>
          </a:p>
          <a:p>
            <a:pPr marL="15240" indent="-2540" algn="l" rtl="0" eaLnBrk="0">
              <a:lnSpc>
                <a:spcPct val="101000"/>
              </a:lnSpc>
            </a:pPr>
            <a:r>
              <a:rPr sz="800" b="1"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High strength carbon fiber body design </a:t>
            </a:r>
            <a:endParaRPr sz="800" b="1"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15240" indent="-2540" algn="l" rtl="0" eaLnBrk="0">
              <a:lnSpc>
                <a:spcPct val="101000"/>
              </a:lnSpc>
            </a:pPr>
            <a:r>
              <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IP65 rated protection</a:t>
            </a:r>
            <a:endPar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
        <p:nvSpPr>
          <p:cNvPr id="8" name="textbox 38"/>
          <p:cNvSpPr/>
          <p:nvPr>
            <p:custDataLst>
              <p:tags r:id="rId19"/>
            </p:custDataLst>
          </p:nvPr>
        </p:nvSpPr>
        <p:spPr>
          <a:xfrm>
            <a:off x="365760" y="6197600"/>
            <a:ext cx="1066165" cy="412750"/>
          </a:xfrm>
          <a:prstGeom prst="rect">
            <a:avLst/>
          </a:prstGeom>
        </p:spPr>
        <p:txBody>
          <a:bodyPr vert="horz" wrap="square" lIns="0" tIns="0" rIns="0" bIns="0"/>
          <a:p>
            <a:pPr algn="l" rtl="0" eaLnBrk="0">
              <a:lnSpc>
                <a:spcPct val="78000"/>
              </a:lnSpc>
            </a:pPr>
            <a:endParaRPr lang="en-US" altLang="en-US" sz="100" dirty="0"/>
          </a:p>
          <a:p>
            <a:pPr marL="228600" indent="-215900" algn="r" rtl="0" eaLnBrk="0">
              <a:lnSpc>
                <a:spcPct val="106000"/>
              </a:lnSpc>
            </a:pPr>
            <a:r>
              <a:rPr sz="800" b="1"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Compact design </a:t>
            </a:r>
            <a:endParaRPr sz="800" b="1"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228600" indent="-215900" algn="r" rtl="0" eaLnBrk="0">
              <a:lnSpc>
                <a:spcPct val="106000"/>
              </a:lnSpc>
            </a:pPr>
            <a:r>
              <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Stable performance </a:t>
            </a:r>
            <a:endPar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228600" indent="-215900" algn="r" rtl="0" eaLnBrk="0">
              <a:lnSpc>
                <a:spcPct val="106000"/>
              </a:lnSpc>
            </a:pPr>
            <a:r>
              <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Lighter weight</a:t>
            </a:r>
            <a:endPar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
        <p:nvSpPr>
          <p:cNvPr id="9" name="textbox 54"/>
          <p:cNvSpPr/>
          <p:nvPr>
            <p:custDataLst>
              <p:tags r:id="rId20"/>
            </p:custDataLst>
          </p:nvPr>
        </p:nvSpPr>
        <p:spPr>
          <a:xfrm>
            <a:off x="461010" y="8268335"/>
            <a:ext cx="1047115" cy="272415"/>
          </a:xfrm>
          <a:prstGeom prst="rect">
            <a:avLst/>
          </a:prstGeom>
        </p:spPr>
        <p:txBody>
          <a:bodyPr vert="horz" wrap="square" lIns="0" tIns="0" rIns="0" bIns="0"/>
          <a:p>
            <a:pPr algn="r" rtl="0" eaLnBrk="0">
              <a:lnSpc>
                <a:spcPct val="87000"/>
              </a:lnSpc>
            </a:pPr>
            <a:endParaRPr lang="en-US" altLang="en-US" sz="100" dirty="0"/>
          </a:p>
          <a:p>
            <a:pPr marL="12700" indent="109220" algn="r" rtl="0" eaLnBrk="0">
              <a:lnSpc>
                <a:spcPct val="101000"/>
              </a:lnSpc>
            </a:pPr>
            <a:r>
              <a:rPr sz="800" b="1"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Laser Projection</a:t>
            </a:r>
            <a:r>
              <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 </a:t>
            </a:r>
            <a:endPar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12700" indent="109220" algn="r" rtl="0" eaLnBrk="0">
              <a:lnSpc>
                <a:spcPct val="101000"/>
              </a:lnSpc>
            </a:pPr>
            <a:r>
              <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Sharper Imaging</a:t>
            </a:r>
            <a:endPar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
        <p:nvSpPr>
          <p:cNvPr id="13" name="textbox 56"/>
          <p:cNvSpPr/>
          <p:nvPr>
            <p:custDataLst>
              <p:tags r:id="rId21"/>
            </p:custDataLst>
          </p:nvPr>
        </p:nvSpPr>
        <p:spPr>
          <a:xfrm>
            <a:off x="3210560" y="8420735"/>
            <a:ext cx="1426210" cy="140970"/>
          </a:xfrm>
          <a:prstGeom prst="rect">
            <a:avLst/>
          </a:prstGeom>
        </p:spPr>
        <p:txBody>
          <a:bodyPr vert="horz" wrap="square" lIns="0" tIns="0" rIns="0" bIns="0"/>
          <a:p>
            <a:pPr algn="l" rtl="0" eaLnBrk="0">
              <a:lnSpc>
                <a:spcPct val="80000"/>
              </a:lnSpc>
            </a:pPr>
            <a:endParaRPr lang="en-US" altLang="en-US" sz="100" dirty="0"/>
          </a:p>
          <a:p>
            <a:pPr marL="12700" algn="l" rtl="0" eaLnBrk="0">
              <a:lnSpc>
                <a:spcPct val="95000"/>
              </a:lnSpc>
            </a:pPr>
            <a:r>
              <a:rPr sz="8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rPr>
              <a:t>Good stability and higher protection</a:t>
            </a:r>
            <a:endParaRPr sz="800"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
        <p:nvSpPr>
          <p:cNvPr id="14" name="textbox 60"/>
          <p:cNvSpPr/>
          <p:nvPr>
            <p:custDataLst>
              <p:tags r:id="rId22"/>
            </p:custDataLst>
          </p:nvPr>
        </p:nvSpPr>
        <p:spPr>
          <a:xfrm>
            <a:off x="5983605" y="8274050"/>
            <a:ext cx="1220470" cy="139700"/>
          </a:xfrm>
          <a:prstGeom prst="rect">
            <a:avLst/>
          </a:prstGeom>
        </p:spPr>
        <p:txBody>
          <a:bodyPr vert="horz" wrap="square" lIns="0" tIns="0" rIns="0" bIns="0"/>
          <a:p>
            <a:pPr algn="l" rtl="0" eaLnBrk="0">
              <a:lnSpc>
                <a:spcPct val="83000"/>
              </a:lnSpc>
            </a:pPr>
            <a:endParaRPr lang="en-US" altLang="en-US" sz="100" dirty="0"/>
          </a:p>
          <a:p>
            <a:pPr marL="12700" algn="l" rtl="0" eaLnBrk="0">
              <a:lnSpc>
                <a:spcPct val="88000"/>
              </a:lnSpc>
            </a:pPr>
            <a:r>
              <a:rPr lang="en-US" sz="800" b="1"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rPr>
              <a:t>E</a:t>
            </a:r>
            <a:r>
              <a:rPr sz="800" b="1"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rPr>
              <a:t>quipped with High resolution lens</a:t>
            </a:r>
            <a:endParaRPr sz="800" b="1"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
        <p:nvSpPr>
          <p:cNvPr id="15" name="textbox 64"/>
          <p:cNvSpPr/>
          <p:nvPr>
            <p:custDataLst>
              <p:tags r:id="rId23"/>
            </p:custDataLst>
          </p:nvPr>
        </p:nvSpPr>
        <p:spPr>
          <a:xfrm>
            <a:off x="3218815" y="8281035"/>
            <a:ext cx="1485900" cy="139700"/>
          </a:xfrm>
          <a:prstGeom prst="rect">
            <a:avLst/>
          </a:prstGeom>
        </p:spPr>
        <p:txBody>
          <a:bodyPr vert="horz" wrap="square" lIns="0" tIns="0" rIns="0" bIns="0"/>
          <a:p>
            <a:pPr algn="l" rtl="0" eaLnBrk="0">
              <a:lnSpc>
                <a:spcPct val="85000"/>
              </a:lnSpc>
            </a:pPr>
            <a:endParaRPr lang="en-US" altLang="en-US" sz="100" dirty="0"/>
          </a:p>
          <a:p>
            <a:pPr marL="12700" algn="l" rtl="0" eaLnBrk="0">
              <a:lnSpc>
                <a:spcPct val="87000"/>
              </a:lnSpc>
            </a:pPr>
            <a:r>
              <a:rPr sz="800" b="1"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rPr>
              <a:t>Fan-free cooling design</a:t>
            </a:r>
            <a:endParaRPr sz="800" b="1" kern="0" spc="4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
        <p:nvSpPr>
          <p:cNvPr id="16" name="textbox 66"/>
          <p:cNvSpPr/>
          <p:nvPr>
            <p:custDataLst>
              <p:tags r:id="rId24"/>
            </p:custDataLst>
          </p:nvPr>
        </p:nvSpPr>
        <p:spPr>
          <a:xfrm>
            <a:off x="5991860" y="8509635"/>
            <a:ext cx="1068705" cy="132715"/>
          </a:xfrm>
          <a:prstGeom prst="rect">
            <a:avLst/>
          </a:prstGeom>
        </p:spPr>
        <p:txBody>
          <a:bodyPr vert="horz" wrap="square" lIns="0" tIns="0" rIns="0" bIns="0"/>
          <a:p>
            <a:pPr algn="l" rtl="0" eaLnBrk="0">
              <a:lnSpc>
                <a:spcPct val="81000"/>
              </a:lnSpc>
            </a:pPr>
            <a:endParaRPr lang="en-US" altLang="en-US" sz="100" dirty="0"/>
          </a:p>
          <a:p>
            <a:pPr marL="12700" algn="l" rtl="0" eaLnBrk="0">
              <a:lnSpc>
                <a:spcPct val="88000"/>
              </a:lnSpc>
            </a:pPr>
            <a:r>
              <a:rPr sz="800" kern="0" spc="30" dirty="0">
                <a:solidFill>
                  <a:srgbClr val="231F20">
                    <a:alpha val="100000"/>
                  </a:srgbClr>
                </a:solidFill>
                <a:latin typeface="微软雅黑" panose="020B0503020204020204" charset="-122"/>
                <a:ea typeface="微软雅黑" panose="020B0503020204020204" charset="-122"/>
                <a:cs typeface="微软雅黑" panose="020B0503020204020204" charset="-122"/>
              </a:rPr>
              <a:t>Improve point cloud quality</a:t>
            </a:r>
            <a:endParaRPr sz="800" kern="0" spc="3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rect"/>
          <p:cNvSpPr/>
          <p:nvPr/>
        </p:nvSpPr>
        <p:spPr>
          <a:xfrm>
            <a:off x="0" y="5152999"/>
            <a:ext cx="7559992" cy="5107000"/>
          </a:xfrm>
          <a:prstGeom prst="rect">
            <a:avLst/>
          </a:prstGeom>
          <a:solidFill>
            <a:srgbClr val="ECECEC">
              <a:alpha val="100000"/>
            </a:srgbClr>
          </a:solidFill>
          <a:ln cap="flat">
            <a:noFill/>
            <a:prstDash val="solid"/>
            <a:miter lim="0"/>
          </a:ln>
        </p:spPr>
        <p:txBody>
          <a:bodyPr rtlCol="0"/>
          <a:lstStyle/>
          <a:p>
            <a:pPr algn="ctr"/>
            <a:endParaRPr lang="zh-CN" altLang="en-US"/>
          </a:p>
        </p:txBody>
      </p:sp>
      <p:graphicFrame>
        <p:nvGraphicFramePr>
          <p:cNvPr id="282" name="table 282"/>
          <p:cNvGraphicFramePr>
            <a:graphicFrameLocks noGrp="1"/>
          </p:cNvGraphicFramePr>
          <p:nvPr>
            <p:custDataLst>
              <p:tags r:id="rId1"/>
            </p:custDataLst>
          </p:nvPr>
        </p:nvGraphicFramePr>
        <p:xfrm>
          <a:off x="3568700" y="5483860"/>
          <a:ext cx="3325495" cy="3648075"/>
        </p:xfrm>
        <a:graphic>
          <a:graphicData uri="http://schemas.openxmlformats.org/drawingml/2006/table">
            <a:tbl>
              <a:tblPr>
                <a:solidFill>
                  <a:srgbClr val="F6F7F7"/>
                </a:solidFill>
              </a:tblPr>
              <a:tblGrid>
                <a:gridCol w="1304290"/>
                <a:gridCol w="2021205"/>
              </a:tblGrid>
              <a:tr h="266065">
                <a:tc gridSpan="2">
                  <a:txBody>
                    <a:bodyPr/>
                    <a:lstStyle/>
                    <a:p>
                      <a:pPr algn="l" rtl="0" eaLnBrk="0">
                        <a:lnSpc>
                          <a:spcPct val="105000"/>
                        </a:lnSpc>
                      </a:pPr>
                      <a:endParaRPr lang="en-US" altLang="en-US" sz="500" dirty="0"/>
                    </a:p>
                    <a:p>
                      <a:pPr marL="1226185" algn="l" rtl="0" eaLnBrk="0">
                        <a:lnSpc>
                          <a:spcPct val="90000"/>
                        </a:lnSpc>
                        <a:spcBef>
                          <a:spcPts val="5"/>
                        </a:spcBef>
                      </a:pPr>
                      <a:r>
                        <a:rPr sz="700" b="1"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Product reference data</a:t>
                      </a:r>
                      <a:endParaRPr lang="en-US" altLang="en-US" sz="700" dirty="0"/>
                    </a:p>
                  </a:txBody>
                  <a:tcPr marL="0" marR="0" marT="0" marB="0" vert="horz">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hMerge="1">
                  <a:tcPr marL="0" marR="0" marT="0" marB="0" vert="horz">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41605">
                <a:tc>
                  <a:txBody>
                    <a:bodyPr/>
                    <a:lstStyle/>
                    <a:p>
                      <a:pPr algn="l" rtl="0" eaLnBrk="0">
                        <a:lnSpc>
                          <a:spcPct val="189000"/>
                        </a:lnSpc>
                      </a:pPr>
                      <a:endParaRPr lang="en-US" altLang="en-US" sz="100" dirty="0"/>
                    </a:p>
                    <a:p>
                      <a:pPr marL="167640" algn="l" rtl="0" eaLnBrk="0">
                        <a:lnSpc>
                          <a:spcPct val="88000"/>
                        </a:lnSpc>
                        <a:spcBef>
                          <a:spcPts val="0"/>
                        </a:spcBef>
                      </a:pPr>
                      <a:r>
                        <a:rPr sz="600" b="1"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model</a:t>
                      </a:r>
                      <a:endParaRPr lang="en-US" altLang="en-US" sz="600" dirty="0"/>
                    </a:p>
                  </a:txBody>
                  <a:tcPr marL="0" marR="0" marT="0" marB="0" vert="horz">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E7E8E9"/>
                    </a:solidFill>
                  </a:tcPr>
                </a:tc>
                <a:tc>
                  <a:txBody>
                    <a:bodyPr/>
                    <a:lstStyle/>
                    <a:p>
                      <a:pPr algn="l" rtl="0" eaLnBrk="0">
                        <a:lnSpc>
                          <a:spcPct val="130000"/>
                        </a:lnSpc>
                      </a:pPr>
                      <a:endParaRPr lang="en-US" altLang="en-US" sz="200" dirty="0"/>
                    </a:p>
                    <a:p>
                      <a:pPr marL="719455" algn="l" rtl="0" eaLnBrk="0">
                        <a:lnSpc>
                          <a:spcPct val="86000"/>
                        </a:lnSpc>
                      </a:pPr>
                      <a:r>
                        <a:rPr sz="600" b="1"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rPr>
                        <a:t>RVC-G33500</a:t>
                      </a:r>
                      <a:endParaRPr lang="en-US" altLang="en-US" sz="600" dirty="0"/>
                    </a:p>
                  </a:txBody>
                  <a:tcPr marL="0" marR="0" marT="0" marB="0" vert="horz">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E7E8E9"/>
                    </a:solidFill>
                  </a:tcPr>
                </a:tc>
              </a:tr>
              <a:tr h="181610">
                <a:tc>
                  <a:txBody>
                    <a:bodyPr/>
                    <a:lstStyle/>
                    <a:p>
                      <a:pPr algn="l" rtl="0" eaLnBrk="0">
                        <a:lnSpc>
                          <a:spcPct val="107000"/>
                        </a:lnSpc>
                      </a:pPr>
                      <a:endParaRPr lang="en-US" altLang="en-US" sz="200" dirty="0"/>
                    </a:p>
                    <a:p>
                      <a:pPr marL="166370" algn="l" rtl="0" eaLnBrk="0">
                        <a:lnSpc>
                          <a:spcPct val="97000"/>
                        </a:lnSpc>
                        <a:spcBef>
                          <a:spcPts val="0"/>
                        </a:spcBef>
                      </a:pPr>
                      <a:r>
                        <a:rPr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Minimum shooting time (sec</a:t>
                      </a:r>
                      <a:r>
                        <a:rPr lang="en-US"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 </a:t>
                      </a:r>
                      <a:r>
                        <a:rPr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a:t>
                      </a:r>
                      <a:r>
                        <a:rPr lang="en-US"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 </a:t>
                      </a:r>
                      <a:r>
                        <a:rPr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frame)</a:t>
                      </a:r>
                      <a:endParaRPr lang="en-US" altLang="en-US" sz="5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02000"/>
                        </a:lnSpc>
                      </a:pPr>
                      <a:endParaRPr lang="en-US" altLang="en-US" sz="300" dirty="0"/>
                    </a:p>
                    <a:p>
                      <a:pPr marL="902970" algn="l" rtl="0" eaLnBrk="0">
                        <a:lnSpc>
                          <a:spcPct val="88000"/>
                        </a:lnSpc>
                        <a:spcBef>
                          <a:spcPts val="0"/>
                        </a:spcBef>
                      </a:pPr>
                      <a:r>
                        <a:rPr sz="5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1.4</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42240">
                <a:tc>
                  <a:txBody>
                    <a:bodyPr/>
                    <a:lstStyle/>
                    <a:p>
                      <a:pPr algn="l" rtl="0" eaLnBrk="0">
                        <a:lnSpc>
                          <a:spcPct val="117000"/>
                        </a:lnSpc>
                      </a:pPr>
                      <a:endParaRPr lang="en-US" altLang="en-US" sz="200" dirty="0"/>
                    </a:p>
                    <a:p>
                      <a:pPr marL="166370" algn="l" rtl="0" eaLnBrk="0">
                        <a:lnSpc>
                          <a:spcPct val="90000"/>
                        </a:lnSpc>
                        <a:spcBef>
                          <a:spcPts val="0"/>
                        </a:spcBef>
                      </a:pPr>
                      <a:r>
                        <a:rPr lang="en-US" sz="5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R</a:t>
                      </a:r>
                      <a:r>
                        <a:rPr sz="5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esolution (MP)</a:t>
                      </a:r>
                      <a:endParaRPr lang="en-US" altLang="en-US" sz="5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41000"/>
                        </a:lnSpc>
                      </a:pPr>
                      <a:endParaRPr lang="en-US" altLang="en-US" sz="200" dirty="0"/>
                    </a:p>
                    <a:p>
                      <a:pPr marL="890905" algn="l" rtl="0" eaLnBrk="0">
                        <a:lnSpc>
                          <a:spcPct val="90000"/>
                        </a:lnSpc>
                        <a:spcBef>
                          <a:spcPts val="0"/>
                        </a:spcBef>
                      </a:pPr>
                      <a:r>
                        <a:rPr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rPr>
                        <a:t>3.2</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42875">
                <a:tc>
                  <a:txBody>
                    <a:bodyPr/>
                    <a:lstStyle/>
                    <a:p>
                      <a:pPr algn="l" rtl="0" eaLnBrk="0">
                        <a:lnSpc>
                          <a:spcPct val="174000"/>
                        </a:lnSpc>
                      </a:pPr>
                      <a:endParaRPr lang="en-US" altLang="en-US" sz="100" dirty="0"/>
                    </a:p>
                    <a:p>
                      <a:pPr marL="167005" algn="l" rtl="0" eaLnBrk="0">
                        <a:lnSpc>
                          <a:spcPct val="90000"/>
                        </a:lnSpc>
                        <a:spcBef>
                          <a:spcPts val="0"/>
                        </a:spcBef>
                      </a:pPr>
                      <a:r>
                        <a:rPr sz="5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Operating distance range (mm)</a:t>
                      </a:r>
                      <a:endParaRPr lang="en-US" altLang="en-US" sz="5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40000"/>
                        </a:lnSpc>
                      </a:pPr>
                      <a:endParaRPr lang="en-US" altLang="en-US" sz="200" dirty="0"/>
                    </a:p>
                    <a:p>
                      <a:pPr marL="781050" algn="l" rtl="0" eaLnBrk="0">
                        <a:lnSpc>
                          <a:spcPct val="90000"/>
                        </a:lnSpc>
                        <a:spcBef>
                          <a:spcPts val="0"/>
                        </a:spcBef>
                      </a:pPr>
                      <a:r>
                        <a:rPr sz="5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1200~3000</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42875">
                <a:tc>
                  <a:txBody>
                    <a:bodyPr/>
                    <a:lstStyle/>
                    <a:p>
                      <a:pPr algn="l" rtl="0" eaLnBrk="0">
                        <a:lnSpc>
                          <a:spcPct val="134000"/>
                        </a:lnSpc>
                      </a:pPr>
                      <a:endParaRPr lang="en-US" altLang="en-US" sz="200" dirty="0"/>
                    </a:p>
                    <a:p>
                      <a:pPr marL="166370" algn="l" rtl="0" eaLnBrk="0">
                        <a:lnSpc>
                          <a:spcPct val="99000"/>
                        </a:lnSpc>
                        <a:spcBef>
                          <a:spcPts val="0"/>
                        </a:spcBef>
                      </a:pPr>
                      <a:r>
                        <a:rPr lang="en-US" sz="5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N</a:t>
                      </a:r>
                      <a:r>
                        <a:rPr sz="5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ear field of view (FOV) (mm)</a:t>
                      </a:r>
                      <a:endParaRPr lang="en-US" altLang="en-US" sz="5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04000"/>
                        </a:lnSpc>
                      </a:pPr>
                      <a:endParaRPr lang="en-US" altLang="en-US" sz="300" dirty="0"/>
                    </a:p>
                    <a:p>
                      <a:pPr marL="678180" algn="l" rtl="0" eaLnBrk="0">
                        <a:lnSpc>
                          <a:spcPct val="100000"/>
                        </a:lnSpc>
                        <a:spcBef>
                          <a:spcPts val="0"/>
                        </a:spcBef>
                      </a:pPr>
                      <a:r>
                        <a:rPr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rPr>
                        <a:t>1200*1000@1200</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43510">
                <a:tc>
                  <a:txBody>
                    <a:bodyPr/>
                    <a:lstStyle/>
                    <a:p>
                      <a:pPr algn="l" rtl="0" eaLnBrk="0">
                        <a:lnSpc>
                          <a:spcPct val="146000"/>
                        </a:lnSpc>
                      </a:pPr>
                      <a:endParaRPr lang="en-US" altLang="en-US" sz="200" dirty="0"/>
                    </a:p>
                    <a:p>
                      <a:pPr marL="165735" algn="l" rtl="0" eaLnBrk="0">
                        <a:lnSpc>
                          <a:spcPct val="99000"/>
                        </a:lnSpc>
                        <a:buClrTx/>
                        <a:buSzTx/>
                        <a:buFontTx/>
                      </a:pPr>
                      <a:r>
                        <a:rPr sz="5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Far </a:t>
                      </a:r>
                      <a:r>
                        <a:rPr lang="en-US" sz="5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field of</a:t>
                      </a:r>
                      <a:r>
                        <a:rPr sz="5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 view (FOV) (mm</a:t>
                      </a:r>
                      <a:r>
                        <a:rPr lang="en-US" sz="5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a:t>
                      </a:r>
                      <a:endParaRPr lang="en-US" sz="5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02000"/>
                        </a:lnSpc>
                      </a:pPr>
                      <a:endParaRPr lang="en-US" altLang="en-US" sz="300" dirty="0"/>
                    </a:p>
                    <a:p>
                      <a:pPr marL="673735" algn="l" rtl="0" eaLnBrk="0">
                        <a:lnSpc>
                          <a:spcPct val="100000"/>
                        </a:lnSpc>
                        <a:spcBef>
                          <a:spcPts val="0"/>
                        </a:spcBef>
                      </a:pPr>
                      <a:r>
                        <a:rPr sz="500" kern="0" spc="0" dirty="0">
                          <a:solidFill>
                            <a:srgbClr val="030303">
                              <a:alpha val="100000"/>
                            </a:srgbClr>
                          </a:solidFill>
                          <a:latin typeface="微软雅黑" panose="020B0503020204020204" charset="-122"/>
                          <a:ea typeface="微软雅黑" panose="020B0503020204020204" charset="-122"/>
                          <a:cs typeface="微软雅黑" panose="020B0503020204020204" charset="-122"/>
                        </a:rPr>
                        <a:t>3500*2400</a:t>
                      </a:r>
                      <a:r>
                        <a:rPr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rPr>
                        <a:t>@3000</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42240">
                <a:tc>
                  <a:txBody>
                    <a:bodyPr/>
                    <a:lstStyle/>
                    <a:p>
                      <a:pPr algn="l" rtl="0" eaLnBrk="0">
                        <a:lnSpc>
                          <a:spcPct val="102000"/>
                        </a:lnSpc>
                      </a:pPr>
                      <a:endParaRPr lang="en-US" altLang="en-US" sz="300" dirty="0"/>
                    </a:p>
                    <a:p>
                      <a:pPr marL="163830" algn="l" rtl="0" eaLnBrk="0">
                        <a:lnSpc>
                          <a:spcPct val="90000"/>
                        </a:lnSpc>
                        <a:spcBef>
                          <a:spcPts val="0"/>
                        </a:spcBef>
                      </a:pPr>
                      <a:r>
                        <a:rPr lang="en-US" sz="5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XY directional resolution (mm</a:t>
                      </a:r>
                      <a:r>
                        <a:rPr sz="6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a:t>
                      </a:r>
                      <a:endParaRPr lang="en-US" altLang="en-US" sz="5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07000"/>
                        </a:lnSpc>
                      </a:pPr>
                      <a:endParaRPr lang="en-US" altLang="en-US" sz="300" dirty="0"/>
                    </a:p>
                    <a:p>
                      <a:pPr marL="817245" algn="l" rtl="0" eaLnBrk="0">
                        <a:lnSpc>
                          <a:spcPct val="89000"/>
                        </a:lnSpc>
                        <a:spcBef>
                          <a:spcPts val="5"/>
                        </a:spcBef>
                      </a:pPr>
                      <a:r>
                        <a:rPr sz="5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0.8~1.82</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81610">
                <a:tc>
                  <a:txBody>
                    <a:bodyPr/>
                    <a:lstStyle/>
                    <a:p>
                      <a:pPr algn="l" rtl="0" eaLnBrk="0">
                        <a:lnSpc>
                          <a:spcPct val="138000"/>
                        </a:lnSpc>
                      </a:pPr>
                      <a:endParaRPr lang="en-US" altLang="en-US" sz="200" dirty="0"/>
                    </a:p>
                    <a:p>
                      <a:pPr marL="166370" algn="l" rtl="0" eaLnBrk="0">
                        <a:lnSpc>
                          <a:spcPct val="90000"/>
                        </a:lnSpc>
                        <a:spcBef>
                          <a:spcPts val="5"/>
                        </a:spcBef>
                      </a:pPr>
                      <a:r>
                        <a:rPr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Z-axis single-point repetition accuracy (mm)</a:t>
                      </a:r>
                      <a:endParaRPr lang="en-US" altLang="en-US" sz="5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07000"/>
                        </a:lnSpc>
                      </a:pPr>
                      <a:endParaRPr lang="en-US" altLang="en-US" sz="300" dirty="0"/>
                    </a:p>
                    <a:p>
                      <a:pPr marL="798195" algn="l" rtl="0" eaLnBrk="0">
                        <a:lnSpc>
                          <a:spcPct val="89000"/>
                        </a:lnSpc>
                        <a:spcBef>
                          <a:spcPts val="0"/>
                        </a:spcBef>
                      </a:pPr>
                      <a:r>
                        <a:rPr sz="5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0.06~0.88</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85420">
                <a:tc>
                  <a:txBody>
                    <a:bodyPr/>
                    <a:lstStyle/>
                    <a:p>
                      <a:pPr algn="l" rtl="0" eaLnBrk="0">
                        <a:lnSpc>
                          <a:spcPct val="100000"/>
                        </a:lnSpc>
                      </a:pPr>
                      <a:endParaRPr lang="en-US" altLang="en-US" sz="300" dirty="0"/>
                    </a:p>
                    <a:p>
                      <a:pPr marL="166370" algn="l" rtl="0" eaLnBrk="0">
                        <a:lnSpc>
                          <a:spcPct val="90000"/>
                        </a:lnSpc>
                        <a:spcBef>
                          <a:spcPts val="5"/>
                        </a:spcBef>
                      </a:pPr>
                      <a:r>
                        <a:rPr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Repeat accuracy of the Z-axis region (mm)</a:t>
                      </a:r>
                      <a:endParaRPr lang="en-US" altLang="en-US" sz="5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15000"/>
                        </a:lnSpc>
                      </a:pPr>
                      <a:endParaRPr lang="en-US" altLang="en-US" sz="300" dirty="0"/>
                    </a:p>
                    <a:p>
                      <a:pPr marL="798195" algn="l" rtl="0" eaLnBrk="0">
                        <a:lnSpc>
                          <a:spcPct val="89000"/>
                        </a:lnSpc>
                        <a:spcBef>
                          <a:spcPts val="0"/>
                        </a:spcBef>
                      </a:pPr>
                      <a:r>
                        <a:rPr sz="5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0.01~0.25</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42240">
                <a:tc>
                  <a:txBody>
                    <a:bodyPr/>
                    <a:lstStyle/>
                    <a:p>
                      <a:pPr algn="l" rtl="0" eaLnBrk="0">
                        <a:lnSpc>
                          <a:spcPct val="105000"/>
                        </a:lnSpc>
                      </a:pPr>
                      <a:endParaRPr lang="en-US" altLang="en-US" sz="300" dirty="0"/>
                    </a:p>
                    <a:p>
                      <a:pPr marL="167640" algn="l" rtl="0" eaLnBrk="0">
                        <a:lnSpc>
                          <a:spcPct val="90000"/>
                        </a:lnSpc>
                        <a:spcBef>
                          <a:spcPts val="0"/>
                        </a:spcBef>
                      </a:pPr>
                      <a:r>
                        <a:rPr lang="en-US" sz="500" kern="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i</a:t>
                      </a:r>
                      <a:r>
                        <a:rPr sz="500" kern="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lluminant</a:t>
                      </a:r>
                      <a:r>
                        <a:rPr lang="en-US" sz="500" kern="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 source</a:t>
                      </a:r>
                      <a:endParaRPr lang="en-US" altLang="en-US" sz="5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49000"/>
                        </a:lnSpc>
                      </a:pPr>
                      <a:endParaRPr lang="en-US" altLang="en-US" sz="200" dirty="0"/>
                    </a:p>
                    <a:p>
                      <a:pPr marL="875665" algn="l" rtl="0" eaLnBrk="0">
                        <a:lnSpc>
                          <a:spcPct val="94000"/>
                        </a:lnSpc>
                        <a:spcBef>
                          <a:spcPts val="0"/>
                        </a:spcBef>
                      </a:pPr>
                      <a:r>
                        <a:rPr lang="en-US" sz="5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rPr>
                        <a:t>L</a:t>
                      </a:r>
                      <a:r>
                        <a:rPr sz="5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rPr>
                        <a:t>aser</a:t>
                      </a:r>
                      <a:endParaRPr sz="5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43510">
                <a:tc>
                  <a:txBody>
                    <a:bodyPr/>
                    <a:lstStyle/>
                    <a:p>
                      <a:pPr algn="l" rtl="0" eaLnBrk="0">
                        <a:lnSpc>
                          <a:spcPct val="107000"/>
                        </a:lnSpc>
                      </a:pPr>
                      <a:endParaRPr lang="en-US" altLang="en-US" sz="300" dirty="0"/>
                    </a:p>
                    <a:p>
                      <a:pPr marL="166370" algn="l" rtl="0" eaLnBrk="0">
                        <a:lnSpc>
                          <a:spcPct val="91000"/>
                        </a:lnSpc>
                        <a:spcBef>
                          <a:spcPts val="5"/>
                        </a:spcBef>
                      </a:pPr>
                      <a:r>
                        <a:rPr lang="en-US"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C</a:t>
                      </a:r>
                      <a:r>
                        <a:rPr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ommunication interface</a:t>
                      </a:r>
                      <a:endParaRPr lang="en-US" altLang="en-US" sz="5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00000"/>
                        </a:lnSpc>
                      </a:pPr>
                      <a:endParaRPr lang="en-US" altLang="en-US" sz="300" dirty="0"/>
                    </a:p>
                    <a:p>
                      <a:pPr marL="737235" algn="l" rtl="0" eaLnBrk="0">
                        <a:lnSpc>
                          <a:spcPct val="90000"/>
                        </a:lnSpc>
                        <a:spcBef>
                          <a:spcPts val="0"/>
                        </a:spcBef>
                      </a:pPr>
                      <a:r>
                        <a:rPr sz="5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Gigabit Ethernet</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42875">
                <a:tc>
                  <a:txBody>
                    <a:bodyPr/>
                    <a:lstStyle/>
                    <a:p>
                      <a:pPr algn="l" rtl="0" eaLnBrk="0">
                        <a:lnSpc>
                          <a:spcPct val="105000"/>
                        </a:lnSpc>
                      </a:pPr>
                      <a:endParaRPr lang="en-US" altLang="en-US" sz="300" dirty="0"/>
                    </a:p>
                    <a:p>
                      <a:pPr marL="165100" algn="l" rtl="0" eaLnBrk="0">
                        <a:lnSpc>
                          <a:spcPct val="97000"/>
                        </a:lnSpc>
                      </a:pPr>
                      <a:r>
                        <a:rPr sz="500" kern="0" spc="-4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Camera weight (kg)</a:t>
                      </a:r>
                      <a:endParaRPr lang="en-US" altLang="en-US" sz="5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13000"/>
                        </a:lnSpc>
                      </a:pPr>
                      <a:endParaRPr lang="en-US" altLang="en-US" sz="300" dirty="0"/>
                    </a:p>
                    <a:p>
                      <a:pPr marL="899795" algn="l" rtl="0" eaLnBrk="0">
                        <a:lnSpc>
                          <a:spcPct val="89000"/>
                        </a:lnSpc>
                        <a:spcBef>
                          <a:spcPts val="0"/>
                        </a:spcBef>
                      </a:pPr>
                      <a:r>
                        <a:rPr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rPr>
                        <a:t>2.5</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42875">
                <a:tc>
                  <a:txBody>
                    <a:bodyPr/>
                    <a:lstStyle/>
                    <a:p>
                      <a:pPr algn="l" rtl="0" eaLnBrk="0">
                        <a:lnSpc>
                          <a:spcPct val="148000"/>
                        </a:lnSpc>
                      </a:pPr>
                      <a:endParaRPr lang="en-US" altLang="en-US" sz="200" dirty="0"/>
                    </a:p>
                    <a:p>
                      <a:pPr marL="165100" algn="l" rtl="0" eaLnBrk="0">
                        <a:lnSpc>
                          <a:spcPct val="90000"/>
                        </a:lnSpc>
                        <a:spcBef>
                          <a:spcPts val="5"/>
                        </a:spcBef>
                      </a:pPr>
                      <a:r>
                        <a:rPr sz="5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Camera size (mm)</a:t>
                      </a:r>
                      <a:endParaRPr lang="en-US" altLang="en-US" sz="5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03000"/>
                        </a:lnSpc>
                      </a:pPr>
                      <a:endParaRPr lang="en-US" altLang="en-US" sz="300" dirty="0"/>
                    </a:p>
                    <a:p>
                      <a:pPr marL="765810" algn="l" rtl="0" eaLnBrk="0">
                        <a:lnSpc>
                          <a:spcPct val="94000"/>
                        </a:lnSpc>
                        <a:spcBef>
                          <a:spcPts val="0"/>
                        </a:spcBef>
                      </a:pPr>
                      <a:r>
                        <a:rPr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rPr>
                        <a:t>940*130*67</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43510">
                <a:tc>
                  <a:txBody>
                    <a:bodyPr/>
                    <a:lstStyle/>
                    <a:p>
                      <a:pPr algn="l" rtl="0" eaLnBrk="0">
                        <a:lnSpc>
                          <a:spcPct val="101000"/>
                        </a:lnSpc>
                      </a:pPr>
                      <a:endParaRPr lang="en-US" altLang="en-US" sz="300" dirty="0"/>
                    </a:p>
                    <a:p>
                      <a:pPr marL="167005" algn="l" rtl="0" eaLnBrk="0">
                        <a:lnSpc>
                          <a:spcPct val="99000"/>
                        </a:lnSpc>
                        <a:spcBef>
                          <a:spcPts val="0"/>
                        </a:spcBef>
                      </a:pPr>
                      <a:r>
                        <a:rPr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Operating voltage / current</a:t>
                      </a:r>
                      <a:endParaRPr lang="en-US" altLang="en-US" sz="5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02000"/>
                        </a:lnSpc>
                      </a:pPr>
                      <a:endParaRPr lang="en-US" altLang="en-US" sz="300" dirty="0"/>
                    </a:p>
                    <a:p>
                      <a:pPr marL="743585" algn="l" rtl="0" eaLnBrk="0">
                        <a:lnSpc>
                          <a:spcPct val="99000"/>
                        </a:lnSpc>
                        <a:spcBef>
                          <a:spcPts val="0"/>
                        </a:spcBef>
                      </a:pPr>
                      <a:r>
                        <a:rPr sz="5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DC 24V/3.75A</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41605">
                <a:tc>
                  <a:txBody>
                    <a:bodyPr/>
                    <a:lstStyle/>
                    <a:p>
                      <a:pPr algn="l" rtl="0" eaLnBrk="0">
                        <a:lnSpc>
                          <a:spcPct val="138000"/>
                        </a:lnSpc>
                      </a:pPr>
                      <a:endParaRPr lang="en-US" altLang="en-US" sz="200" dirty="0"/>
                    </a:p>
                    <a:p>
                      <a:pPr marL="169545" algn="l" rtl="0" eaLnBrk="0">
                        <a:lnSpc>
                          <a:spcPct val="90000"/>
                        </a:lnSpc>
                        <a:spcBef>
                          <a:spcPts val="0"/>
                        </a:spcBef>
                      </a:pPr>
                      <a:r>
                        <a:rPr lang="en-US"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L</a:t>
                      </a:r>
                      <a:r>
                        <a:rPr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evels of protection</a:t>
                      </a:r>
                      <a:endParaRPr lang="en-US" altLang="en-US" sz="5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07000"/>
                        </a:lnSpc>
                      </a:pPr>
                      <a:endParaRPr lang="en-US" altLang="en-US" sz="300" dirty="0"/>
                    </a:p>
                    <a:p>
                      <a:pPr marL="882015" algn="l" rtl="0" eaLnBrk="0">
                        <a:lnSpc>
                          <a:spcPct val="89000"/>
                        </a:lnSpc>
                        <a:spcBef>
                          <a:spcPts val="0"/>
                        </a:spcBef>
                      </a:pPr>
                      <a:r>
                        <a:rPr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rPr>
                        <a:t>IP65</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41605">
                <a:tc>
                  <a:txBody>
                    <a:bodyPr/>
                    <a:lstStyle/>
                    <a:p>
                      <a:pPr algn="l" rtl="0" eaLnBrk="0">
                        <a:lnSpc>
                          <a:spcPct val="115000"/>
                        </a:lnSpc>
                      </a:pPr>
                      <a:endParaRPr lang="en-US" altLang="en-US" sz="200" dirty="0"/>
                    </a:p>
                    <a:p>
                      <a:pPr marL="167005" algn="l" rtl="0" eaLnBrk="0">
                        <a:lnSpc>
                          <a:spcPct val="99000"/>
                        </a:lnSpc>
                      </a:pPr>
                      <a:r>
                        <a:rPr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Operating temperature (°C)</a:t>
                      </a:r>
                      <a:endParaRPr lang="en-US" altLang="en-US" sz="5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29000"/>
                        </a:lnSpc>
                      </a:pPr>
                      <a:endParaRPr lang="en-US" altLang="en-US" sz="200" dirty="0"/>
                    </a:p>
                    <a:p>
                      <a:pPr marL="884555" algn="l" rtl="0" eaLnBrk="0">
                        <a:lnSpc>
                          <a:spcPct val="89000"/>
                        </a:lnSpc>
                        <a:spcBef>
                          <a:spcPts val="0"/>
                        </a:spcBef>
                      </a:pPr>
                      <a:r>
                        <a:rPr sz="5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rPr>
                        <a:t>0~45</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40970">
                <a:tc>
                  <a:txBody>
                    <a:bodyPr/>
                    <a:lstStyle/>
                    <a:p>
                      <a:pPr algn="l" rtl="0" eaLnBrk="0">
                        <a:lnSpc>
                          <a:spcPct val="127000"/>
                        </a:lnSpc>
                      </a:pPr>
                      <a:endParaRPr lang="en-US" altLang="en-US" sz="200" dirty="0"/>
                    </a:p>
                    <a:p>
                      <a:pPr marL="167005" algn="l" rtl="0" eaLnBrk="0">
                        <a:lnSpc>
                          <a:spcPct val="99000"/>
                        </a:lnSpc>
                        <a:spcBef>
                          <a:spcPts val="0"/>
                        </a:spcBef>
                      </a:pPr>
                      <a:r>
                        <a:rPr lang="en-US" sz="5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O</a:t>
                      </a:r>
                      <a:r>
                        <a:rPr sz="5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perating</a:t>
                      </a:r>
                      <a:r>
                        <a:rPr lang="en-US" sz="5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 </a:t>
                      </a:r>
                      <a:r>
                        <a:rPr sz="500" kern="0" spc="-3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Humidity (% RH)</a:t>
                      </a:r>
                      <a:endParaRPr lang="en-US" altLang="en-US" sz="5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12000"/>
                        </a:lnSpc>
                      </a:pPr>
                      <a:endParaRPr lang="en-US" altLang="en-US" sz="200" dirty="0"/>
                    </a:p>
                    <a:p>
                      <a:pPr marL="669290" algn="l" rtl="0" eaLnBrk="0">
                        <a:lnSpc>
                          <a:spcPct val="90000"/>
                        </a:lnSpc>
                      </a:pPr>
                      <a:r>
                        <a:rPr sz="500" kern="0" spc="-4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20~80 (no condensation)</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44780">
                <a:tc>
                  <a:txBody>
                    <a:bodyPr/>
                    <a:lstStyle/>
                    <a:p>
                      <a:pPr algn="l" rtl="0" eaLnBrk="0">
                        <a:lnSpc>
                          <a:spcPct val="144000"/>
                        </a:lnSpc>
                      </a:pPr>
                      <a:endParaRPr lang="en-US" altLang="en-US" sz="200" dirty="0"/>
                    </a:p>
                    <a:p>
                      <a:pPr marL="164465" algn="l" rtl="0" eaLnBrk="0">
                        <a:lnSpc>
                          <a:spcPct val="90000"/>
                        </a:lnSpc>
                        <a:spcBef>
                          <a:spcPts val="5"/>
                        </a:spcBef>
                      </a:pPr>
                      <a:r>
                        <a:rPr lang="en-US" sz="5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S</a:t>
                      </a:r>
                      <a:r>
                        <a:rPr sz="5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tandard fitting</a:t>
                      </a:r>
                      <a:endParaRPr lang="en-US" altLang="en-US" sz="5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22000"/>
                        </a:lnSpc>
                      </a:pPr>
                      <a:endParaRPr lang="en-US" altLang="en-US" sz="200" dirty="0"/>
                    </a:p>
                    <a:p>
                      <a:pPr marL="221615" algn="l" rtl="0" eaLnBrk="0">
                        <a:lnSpc>
                          <a:spcPct val="91000"/>
                        </a:lnSpc>
                        <a:spcBef>
                          <a:spcPts val="0"/>
                        </a:spcBef>
                        <a:buClrTx/>
                        <a:buSzTx/>
                        <a:buFontTx/>
                      </a:pPr>
                      <a:r>
                        <a:rPr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Power supply adapter, power supply cord, data cable</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83515">
                <a:tc>
                  <a:txBody>
                    <a:bodyPr/>
                    <a:lstStyle/>
                    <a:p>
                      <a:pPr algn="l" rtl="0" eaLnBrk="0">
                        <a:lnSpc>
                          <a:spcPct val="147000"/>
                        </a:lnSpc>
                      </a:pPr>
                      <a:endParaRPr lang="en-US" altLang="en-US" sz="200" dirty="0"/>
                    </a:p>
                    <a:p>
                      <a:pPr marL="165735" algn="l" rtl="0" eaLnBrk="0">
                        <a:lnSpc>
                          <a:spcPct val="90000"/>
                        </a:lnSpc>
                        <a:spcBef>
                          <a:spcPts val="0"/>
                        </a:spcBef>
                      </a:pPr>
                      <a:r>
                        <a:rPr sz="5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Whether the third-party development is supported</a:t>
                      </a:r>
                      <a:endParaRPr lang="en-US" altLang="en-US" sz="5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42000"/>
                        </a:lnSpc>
                      </a:pPr>
                      <a:endParaRPr lang="en-US" altLang="en-US" sz="200" dirty="0"/>
                    </a:p>
                    <a:p>
                      <a:pPr marL="923925" algn="l" rtl="0" eaLnBrk="0">
                        <a:lnSpc>
                          <a:spcPct val="89000"/>
                        </a:lnSpc>
                        <a:spcBef>
                          <a:spcPts val="0"/>
                        </a:spcBef>
                      </a:pPr>
                      <a:r>
                        <a:rPr lang="en-US"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rPr>
                        <a:t>yes</a:t>
                      </a:r>
                      <a:endParaRPr lang="en-US"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77800">
                <a:tc>
                  <a:txBody>
                    <a:bodyPr/>
                    <a:lstStyle/>
                    <a:p>
                      <a:pPr algn="l" rtl="0" eaLnBrk="0">
                        <a:lnSpc>
                          <a:spcPct val="128000"/>
                        </a:lnSpc>
                      </a:pPr>
                      <a:endParaRPr lang="en-US" altLang="en-US" sz="200" dirty="0"/>
                    </a:p>
                    <a:p>
                      <a:pPr marL="165735" algn="l" rtl="0" eaLnBrk="0">
                        <a:lnSpc>
                          <a:spcPct val="90000"/>
                        </a:lnSpc>
                        <a:spcBef>
                          <a:spcPts val="0"/>
                        </a:spcBef>
                        <a:buClrTx/>
                        <a:buSzTx/>
                        <a:buFontTx/>
                      </a:pPr>
                      <a:r>
                        <a:rPr sz="5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Supported development language</a:t>
                      </a:r>
                      <a:endParaRPr sz="5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23000"/>
                        </a:lnSpc>
                      </a:pPr>
                      <a:endParaRPr lang="en-US" altLang="en-US" sz="200" dirty="0"/>
                    </a:p>
                    <a:p>
                      <a:pPr marL="680720" algn="l" rtl="0" eaLnBrk="0">
                        <a:lnSpc>
                          <a:spcPct val="95000"/>
                        </a:lnSpc>
                        <a:spcBef>
                          <a:spcPts val="0"/>
                        </a:spcBef>
                      </a:pPr>
                      <a:r>
                        <a:rPr sz="500" kern="0" spc="-10" dirty="0">
                          <a:solidFill>
                            <a:srgbClr val="030303">
                              <a:alpha val="100000"/>
                            </a:srgbClr>
                          </a:solidFill>
                          <a:latin typeface="微软雅黑" panose="020B0503020204020204" charset="-122"/>
                          <a:ea typeface="微软雅黑" panose="020B0503020204020204" charset="-122"/>
                          <a:cs typeface="微软雅黑" panose="020B0503020204020204" charset="-122"/>
                        </a:rPr>
                        <a:t>C/C++/C#/Pytho</a:t>
                      </a:r>
                      <a:r>
                        <a:rPr sz="5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n</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75895">
                <a:tc>
                  <a:txBody>
                    <a:bodyPr/>
                    <a:lstStyle/>
                    <a:p>
                      <a:pPr algn="l" rtl="0" eaLnBrk="0">
                        <a:lnSpc>
                          <a:spcPct val="124000"/>
                        </a:lnSpc>
                      </a:pPr>
                      <a:endParaRPr lang="en-US" altLang="en-US" sz="200" dirty="0"/>
                    </a:p>
                    <a:p>
                      <a:pPr marL="165735" algn="l" rtl="0" eaLnBrk="0">
                        <a:lnSpc>
                          <a:spcPct val="90000"/>
                        </a:lnSpc>
                      </a:pPr>
                      <a:r>
                        <a:rPr sz="5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Supported development platform</a:t>
                      </a:r>
                      <a:endParaRPr lang="en-US" altLang="en-US" sz="500" dirty="0"/>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04000"/>
                        </a:lnSpc>
                      </a:pPr>
                      <a:endParaRPr lang="en-US" altLang="en-US" sz="300" dirty="0"/>
                    </a:p>
                    <a:p>
                      <a:pPr marL="720725" algn="l" rtl="0" eaLnBrk="0">
                        <a:lnSpc>
                          <a:spcPct val="100000"/>
                        </a:lnSpc>
                        <a:spcBef>
                          <a:spcPts val="5"/>
                        </a:spcBef>
                      </a:pPr>
                      <a:r>
                        <a:rPr sz="500" kern="0" spc="0" dirty="0">
                          <a:solidFill>
                            <a:srgbClr val="030303">
                              <a:alpha val="100000"/>
                            </a:srgbClr>
                          </a:solidFill>
                          <a:latin typeface="微软雅黑" panose="020B0503020204020204" charset="-122"/>
                          <a:ea typeface="微软雅黑" panose="020B0503020204020204" charset="-122"/>
                          <a:cs typeface="微软雅黑" panose="020B0503020204020204" charset="-122"/>
                        </a:rPr>
                        <a:t>Linux/Windows</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r h="156845">
                <a:tc>
                  <a:txBody>
                    <a:bodyPr/>
                    <a:lstStyle/>
                    <a:p>
                      <a:pPr marL="165735" algn="l" rtl="0" eaLnBrk="0">
                        <a:lnSpc>
                          <a:spcPct val="90000"/>
                        </a:lnSpc>
                        <a:spcBef>
                          <a:spcPts val="0"/>
                        </a:spcBef>
                        <a:buClrTx/>
                        <a:buSzTx/>
                        <a:buFontTx/>
                      </a:pPr>
                      <a:r>
                        <a:rPr sz="5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sym typeface="+mn-ea"/>
                        </a:rPr>
                        <a:t>Adapt to the third-party software library</a:t>
                      </a:r>
                      <a:endParaRPr sz="5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txBody>
                  <a:tcPr marL="0" marR="0" marT="0" marB="0" vert="horz" anchor="ctr" anchorCtr="0">
                    <a:lnL w="3175" cap="flat" cmpd="sng" algn="ctr">
                      <a:solidFill>
                        <a:srgbClr val="231F20"/>
                      </a:solidFill>
                      <a:prstDash val="solid"/>
                      <a:round/>
                      <a:headEnd type="none" w="med" len="med"/>
                      <a:tailEnd type="none" w="med" len="med"/>
                    </a:lnL>
                    <a:lnR w="6350"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c>
                  <a:txBody>
                    <a:bodyPr/>
                    <a:lstStyle/>
                    <a:p>
                      <a:pPr algn="l" rtl="0" eaLnBrk="0">
                        <a:lnSpc>
                          <a:spcPct val="129000"/>
                        </a:lnSpc>
                      </a:pPr>
                      <a:endParaRPr lang="en-US" altLang="en-US" sz="200" dirty="0"/>
                    </a:p>
                    <a:p>
                      <a:pPr marL="335280" algn="l" rtl="0" eaLnBrk="0">
                        <a:lnSpc>
                          <a:spcPct val="95000"/>
                        </a:lnSpc>
                        <a:spcBef>
                          <a:spcPts val="0"/>
                        </a:spcBef>
                      </a:pPr>
                      <a:r>
                        <a:rPr sz="500" kern="0" spc="0" dirty="0">
                          <a:solidFill>
                            <a:srgbClr val="030303">
                              <a:alpha val="100000"/>
                            </a:srgbClr>
                          </a:solidFill>
                          <a:latin typeface="微软雅黑" panose="020B0503020204020204" charset="-122"/>
                          <a:ea typeface="微软雅黑" panose="020B0503020204020204" charset="-122"/>
                          <a:cs typeface="微软雅黑" panose="020B0503020204020204" charset="-122"/>
                        </a:rPr>
                        <a:t>Halcon/OpenCV/Open3D/PCL/VisionPro</a:t>
                      </a:r>
                      <a:endParaRPr lang="en-US" altLang="en-US" sz="500" dirty="0"/>
                    </a:p>
                  </a:txBody>
                  <a:tcPr marL="0" marR="0" marT="0" marB="0" vert="horz" anchor="ctr" anchorCtr="0">
                    <a:lnL w="6350"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cap="flat" cmpd="sng" algn="ctr">
                      <a:solidFill>
                        <a:srgbClr val="231F20"/>
                      </a:solidFill>
                      <a:prstDash val="solid"/>
                      <a:round/>
                      <a:headEnd type="none" w="med" len="med"/>
                      <a:tailEnd type="none" w="med" len="med"/>
                    </a:lnB>
                    <a:solidFill>
                      <a:srgbClr val="F6F7F7"/>
                    </a:solidFill>
                  </a:tcPr>
                </a:tc>
              </a:tr>
            </a:tbl>
          </a:graphicData>
        </a:graphic>
      </p:graphicFrame>
      <p:pic>
        <p:nvPicPr>
          <p:cNvPr id="284" name="picture 284"/>
          <p:cNvPicPr>
            <a:picLocks noChangeAspect="1"/>
          </p:cNvPicPr>
          <p:nvPr/>
        </p:nvPicPr>
        <p:blipFill>
          <a:blip r:embed="rId2"/>
          <a:stretch>
            <a:fillRect/>
          </a:stretch>
        </p:blipFill>
        <p:spPr>
          <a:xfrm rot="21600000">
            <a:off x="685666" y="6392710"/>
            <a:ext cx="2208485" cy="2436482"/>
          </a:xfrm>
          <a:prstGeom prst="rect">
            <a:avLst/>
          </a:prstGeom>
        </p:spPr>
      </p:pic>
      <p:sp>
        <p:nvSpPr>
          <p:cNvPr id="286" name="textbox 286"/>
          <p:cNvSpPr/>
          <p:nvPr/>
        </p:nvSpPr>
        <p:spPr>
          <a:xfrm>
            <a:off x="4451985" y="1385570"/>
            <a:ext cx="2624455" cy="816610"/>
          </a:xfrm>
          <a:prstGeom prst="rect">
            <a:avLst/>
          </a:prstGeom>
        </p:spPr>
        <p:txBody>
          <a:bodyPr vert="horz" wrap="square" lIns="0" tIns="0" rIns="0" bIns="0"/>
          <a:lstStyle/>
          <a:p>
            <a:pPr algn="l" rtl="0" eaLnBrk="0">
              <a:lnSpc>
                <a:spcPct val="122000"/>
              </a:lnSpc>
            </a:pPr>
            <a:endParaRPr lang="en-US" altLang="en-US" sz="300" dirty="0"/>
          </a:p>
          <a:p>
            <a:pPr marL="12700" indent="0" algn="l" defTabSz="914400" rtl="0" eaLnBrk="0" fontAlgn="auto">
              <a:lnSpc>
                <a:spcPct val="125000"/>
              </a:lnSpc>
              <a:spcBef>
                <a:spcPts val="0"/>
              </a:spcBef>
              <a:buClrTx/>
              <a:buSzTx/>
              <a:buFontTx/>
            </a:pPr>
            <a:r>
              <a:rPr sz="1200" b="1" kern="0" spc="90" dirty="0">
                <a:solidFill>
                  <a:srgbClr val="231F20">
                    <a:alpha val="100000"/>
                  </a:srgbClr>
                </a:solidFill>
                <a:latin typeface="微软雅黑" panose="020B0503020204020204" charset="-122"/>
                <a:ea typeface="微软雅黑" panose="020B0503020204020204" charset="-122"/>
                <a:cs typeface="微软雅黑" panose="020B0503020204020204" charset="-122"/>
              </a:rPr>
              <a:t>highly accurate</a:t>
            </a:r>
            <a:endParaRPr sz="1200" b="1" kern="0" spc="9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12700" indent="0" algn="l" defTabSz="914400" rtl="0" eaLnBrk="0" fontAlgn="auto">
              <a:lnSpc>
                <a:spcPct val="125000"/>
              </a:lnSpc>
              <a:spcBef>
                <a:spcPts val="0"/>
              </a:spcBef>
              <a:buClrTx/>
              <a:buSzTx/>
              <a:buFontTx/>
            </a:pPr>
            <a:endParaRPr sz="3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12700" indent="0" algn="l" defTabSz="914400" rtl="0" eaLnBrk="0" fontAlgn="auto">
              <a:lnSpc>
                <a:spcPct val="119000"/>
              </a:lnSpc>
              <a:spcBef>
                <a:spcPts val="0"/>
              </a:spcBef>
              <a:buClrTx/>
              <a:buSzTx/>
              <a:buFontTx/>
            </a:pPr>
            <a:r>
              <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With laser projection technology, the point cloud quality is higher, and the accuracy is up to 0.06mm.</a:t>
            </a:r>
            <a:endPar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257175" algn="l" rtl="0" eaLnBrk="0">
              <a:lnSpc>
                <a:spcPct val="89000"/>
              </a:lnSpc>
              <a:spcBef>
                <a:spcPts val="430"/>
              </a:spcBef>
              <a:tabLst>
                <a:tab pos="447040" algn="l"/>
              </a:tabLst>
            </a:pPr>
            <a:r>
              <a:rPr sz="1400" kern="0" spc="0" dirty="0">
                <a:solidFill>
                  <a:srgbClr val="231F20">
                    <a:alpha val="100000"/>
                  </a:srgbClr>
                </a:solidFill>
                <a:latin typeface="微软雅黑" panose="020B0503020204020204" charset="-122"/>
                <a:ea typeface="微软雅黑" panose="020B0503020204020204" charset="-122"/>
                <a:cs typeface="微软雅黑" panose="020B0503020204020204" charset="-122"/>
              </a:rPr>
              <a:t>	</a:t>
            </a:r>
            <a:endParaRPr sz="9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pic>
        <p:nvPicPr>
          <p:cNvPr id="288" name="picture 288"/>
          <p:cNvPicPr>
            <a:picLocks noChangeAspect="1"/>
          </p:cNvPicPr>
          <p:nvPr/>
        </p:nvPicPr>
        <p:blipFill>
          <a:blip r:embed="rId3"/>
          <a:stretch>
            <a:fillRect/>
          </a:stretch>
        </p:blipFill>
        <p:spPr>
          <a:xfrm rot="21600000">
            <a:off x="4096482" y="2293759"/>
            <a:ext cx="245071" cy="245059"/>
          </a:xfrm>
          <a:prstGeom prst="rect">
            <a:avLst/>
          </a:prstGeom>
        </p:spPr>
      </p:pic>
      <p:pic>
        <p:nvPicPr>
          <p:cNvPr id="290" name="picture 290"/>
          <p:cNvPicPr>
            <a:picLocks noChangeAspect="1"/>
          </p:cNvPicPr>
          <p:nvPr/>
        </p:nvPicPr>
        <p:blipFill>
          <a:blip r:embed="rId4"/>
          <a:stretch>
            <a:fillRect/>
          </a:stretch>
        </p:blipFill>
        <p:spPr>
          <a:xfrm rot="21600000">
            <a:off x="4096454" y="1448882"/>
            <a:ext cx="245149" cy="273489"/>
          </a:xfrm>
          <a:prstGeom prst="rect">
            <a:avLst/>
          </a:prstGeom>
        </p:spPr>
      </p:pic>
      <p:pic>
        <p:nvPicPr>
          <p:cNvPr id="292" name="picture 292"/>
          <p:cNvPicPr>
            <a:picLocks noChangeAspect="1"/>
          </p:cNvPicPr>
          <p:nvPr/>
        </p:nvPicPr>
        <p:blipFill>
          <a:blip r:embed="rId5"/>
          <a:stretch>
            <a:fillRect/>
          </a:stretch>
        </p:blipFill>
        <p:spPr>
          <a:xfrm rot="21600000">
            <a:off x="1545399" y="6006535"/>
            <a:ext cx="289788" cy="454247"/>
          </a:xfrm>
          <a:prstGeom prst="rect">
            <a:avLst/>
          </a:prstGeom>
        </p:spPr>
      </p:pic>
      <p:pic>
        <p:nvPicPr>
          <p:cNvPr id="294" name="picture 294"/>
          <p:cNvPicPr>
            <a:picLocks noChangeAspect="1"/>
          </p:cNvPicPr>
          <p:nvPr/>
        </p:nvPicPr>
        <p:blipFill>
          <a:blip r:embed="rId6"/>
          <a:stretch>
            <a:fillRect/>
          </a:stretch>
        </p:blipFill>
        <p:spPr>
          <a:xfrm rot="21600000">
            <a:off x="685660" y="6362471"/>
            <a:ext cx="1610969" cy="2466721"/>
          </a:xfrm>
          <a:prstGeom prst="rect">
            <a:avLst/>
          </a:prstGeom>
        </p:spPr>
      </p:pic>
      <p:sp>
        <p:nvSpPr>
          <p:cNvPr id="296" name="textbox 296"/>
          <p:cNvSpPr/>
          <p:nvPr/>
        </p:nvSpPr>
        <p:spPr>
          <a:xfrm>
            <a:off x="836930" y="1480820"/>
            <a:ext cx="2577465" cy="652145"/>
          </a:xfrm>
          <a:prstGeom prst="rect">
            <a:avLst/>
          </a:prstGeom>
        </p:spPr>
        <p:txBody>
          <a:bodyPr vert="horz" wrap="square" lIns="0" tIns="0" rIns="0" bIns="0"/>
          <a:lstStyle/>
          <a:p>
            <a:pPr algn="l" rtl="0" eaLnBrk="0">
              <a:lnSpc>
                <a:spcPct val="89000"/>
              </a:lnSpc>
            </a:pPr>
            <a:endParaRPr lang="en-US" altLang="en-US" sz="100" dirty="0"/>
          </a:p>
          <a:p>
            <a:pPr marL="12700" algn="l" rtl="0" eaLnBrk="0">
              <a:lnSpc>
                <a:spcPct val="88000"/>
              </a:lnSpc>
            </a:pPr>
            <a:r>
              <a:rPr sz="1200" b="1" kern="0" spc="90" dirty="0">
                <a:solidFill>
                  <a:srgbClr val="231F20">
                    <a:alpha val="100000"/>
                  </a:srgbClr>
                </a:solidFill>
                <a:latin typeface="微软雅黑" panose="020B0503020204020204" charset="-122"/>
                <a:ea typeface="微软雅黑" panose="020B0503020204020204" charset="-122"/>
                <a:cs typeface="微软雅黑" panose="020B0503020204020204" charset="-122"/>
              </a:rPr>
              <a:t>large field of view</a:t>
            </a:r>
            <a:endParaRPr sz="1200" b="1" kern="0" spc="9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12700" algn="l" rtl="0" eaLnBrk="0">
              <a:lnSpc>
                <a:spcPct val="88000"/>
              </a:lnSpc>
            </a:pPr>
            <a:endParaRPr sz="7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12700" indent="0" algn="l" rtl="0" eaLnBrk="0" fontAlgn="auto">
              <a:lnSpc>
                <a:spcPct val="119000"/>
              </a:lnSpc>
            </a:pPr>
            <a:r>
              <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rPr>
              <a:t>3.5×2.4@3m large field of view, 1.8 meters large depth of field, to meet the application of long-distance large field of view.</a:t>
            </a:r>
            <a:endPar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16510" algn="l" rtl="0" eaLnBrk="0">
              <a:lnSpc>
                <a:spcPct val="87000"/>
              </a:lnSpc>
              <a:spcBef>
                <a:spcPts val="425"/>
              </a:spcBef>
            </a:pPr>
            <a:endPar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pic>
        <p:nvPicPr>
          <p:cNvPr id="298" name="picture 298"/>
          <p:cNvPicPr>
            <a:picLocks noChangeAspect="1"/>
          </p:cNvPicPr>
          <p:nvPr/>
        </p:nvPicPr>
        <p:blipFill>
          <a:blip r:embed="rId7"/>
          <a:stretch>
            <a:fillRect/>
          </a:stretch>
        </p:blipFill>
        <p:spPr>
          <a:xfrm rot="21600000">
            <a:off x="2717254" y="3674795"/>
            <a:ext cx="2118525" cy="1010716"/>
          </a:xfrm>
          <a:prstGeom prst="rect">
            <a:avLst/>
          </a:prstGeom>
        </p:spPr>
      </p:pic>
      <p:pic>
        <p:nvPicPr>
          <p:cNvPr id="300" name="picture 300"/>
          <p:cNvPicPr>
            <a:picLocks noChangeAspect="1"/>
          </p:cNvPicPr>
          <p:nvPr/>
        </p:nvPicPr>
        <p:blipFill>
          <a:blip r:embed="rId8"/>
          <a:stretch>
            <a:fillRect/>
          </a:stretch>
        </p:blipFill>
        <p:spPr>
          <a:xfrm rot="21600000">
            <a:off x="4946040" y="3675443"/>
            <a:ext cx="2118524" cy="1010716"/>
          </a:xfrm>
          <a:prstGeom prst="rect">
            <a:avLst/>
          </a:prstGeom>
        </p:spPr>
      </p:pic>
      <p:pic>
        <p:nvPicPr>
          <p:cNvPr id="302" name="picture 302"/>
          <p:cNvPicPr>
            <a:picLocks noChangeAspect="1"/>
          </p:cNvPicPr>
          <p:nvPr/>
        </p:nvPicPr>
        <p:blipFill>
          <a:blip r:embed="rId9"/>
          <a:stretch>
            <a:fillRect/>
          </a:stretch>
        </p:blipFill>
        <p:spPr>
          <a:xfrm rot="21600000">
            <a:off x="488467" y="3673488"/>
            <a:ext cx="2118525" cy="1010716"/>
          </a:xfrm>
          <a:prstGeom prst="rect">
            <a:avLst/>
          </a:prstGeom>
        </p:spPr>
      </p:pic>
      <p:sp>
        <p:nvSpPr>
          <p:cNvPr id="304" name="textbox 304"/>
          <p:cNvSpPr/>
          <p:nvPr/>
        </p:nvSpPr>
        <p:spPr>
          <a:xfrm>
            <a:off x="0" y="418429"/>
            <a:ext cx="5735320" cy="296545"/>
          </a:xfrm>
          <a:prstGeom prst="rect">
            <a:avLst/>
          </a:prstGeom>
          <a:solidFill>
            <a:srgbClr val="EE1C28"/>
          </a:solidFill>
        </p:spPr>
        <p:txBody>
          <a:bodyPr vert="horz" wrap="square" lIns="0" tIns="0" rIns="0" bIns="0"/>
          <a:lstStyle/>
          <a:p>
            <a:pPr algn="l" rtl="0" eaLnBrk="0">
              <a:lnSpc>
                <a:spcPct val="102000"/>
              </a:lnSpc>
            </a:pPr>
            <a:endParaRPr lang="en-US" altLang="en-US" sz="500" dirty="0"/>
          </a:p>
          <a:p>
            <a:pPr marL="427990" algn="l" rtl="0" eaLnBrk="0">
              <a:lnSpc>
                <a:spcPct val="87000"/>
              </a:lnSpc>
              <a:spcBef>
                <a:spcPts val="5"/>
              </a:spcBef>
            </a:pPr>
            <a:r>
              <a:rPr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Professional </a:t>
            </a:r>
            <a:r>
              <a:rPr lang="en-US" sz="1200" kern="0" spc="3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3D area scanner built for craftsmanship</a:t>
            </a:r>
            <a:endParaRPr lang="en-US" altLang="en-US" sz="1200" dirty="0"/>
          </a:p>
        </p:txBody>
      </p:sp>
      <p:sp>
        <p:nvSpPr>
          <p:cNvPr id="306" name="path"/>
          <p:cNvSpPr/>
          <p:nvPr/>
        </p:nvSpPr>
        <p:spPr>
          <a:xfrm>
            <a:off x="1211206" y="8475472"/>
            <a:ext cx="1657154" cy="403373"/>
          </a:xfrm>
          <a:custGeom>
            <a:avLst/>
            <a:gdLst/>
            <a:ahLst/>
            <a:cxnLst/>
            <a:rect l="0" t="0" r="0" b="0"/>
            <a:pathLst>
              <a:path w="2609" h="635">
                <a:moveTo>
                  <a:pt x="0" y="631"/>
                </a:moveTo>
                <a:lnTo>
                  <a:pt x="2608" y="3"/>
                </a:lnTo>
              </a:path>
            </a:pathLst>
          </a:custGeom>
          <a:noFill/>
          <a:ln w="4699" cap="flat">
            <a:solidFill>
              <a:srgbClr val="EE1D23">
                <a:alpha val="100000"/>
              </a:srgbClr>
            </a:solidFill>
            <a:prstDash val="solid"/>
            <a:miter lim="1000000"/>
          </a:ln>
        </p:spPr>
        <p:txBody>
          <a:bodyPr rtlCol="0"/>
          <a:lstStyle/>
          <a:p>
            <a:pPr algn="ctr"/>
            <a:endParaRPr lang="zh-CN" altLang="en-US"/>
          </a:p>
        </p:txBody>
      </p:sp>
      <p:pic>
        <p:nvPicPr>
          <p:cNvPr id="308" name="picture 308"/>
          <p:cNvPicPr>
            <a:picLocks noChangeAspect="1"/>
          </p:cNvPicPr>
          <p:nvPr/>
        </p:nvPicPr>
        <p:blipFill>
          <a:blip r:embed="rId10"/>
          <a:stretch>
            <a:fillRect/>
          </a:stretch>
        </p:blipFill>
        <p:spPr>
          <a:xfrm rot="21600000">
            <a:off x="6432028" y="9299610"/>
            <a:ext cx="698836" cy="698835"/>
          </a:xfrm>
          <a:prstGeom prst="rect">
            <a:avLst/>
          </a:prstGeom>
        </p:spPr>
      </p:pic>
      <p:pic>
        <p:nvPicPr>
          <p:cNvPr id="310" name="picture 310"/>
          <p:cNvPicPr>
            <a:picLocks noChangeAspect="1"/>
          </p:cNvPicPr>
          <p:nvPr/>
        </p:nvPicPr>
        <p:blipFill>
          <a:blip r:embed="rId11"/>
          <a:stretch>
            <a:fillRect/>
          </a:stretch>
        </p:blipFill>
        <p:spPr>
          <a:xfrm rot="21600000">
            <a:off x="972100" y="5717134"/>
            <a:ext cx="1666754" cy="233193"/>
          </a:xfrm>
          <a:prstGeom prst="rect">
            <a:avLst/>
          </a:prstGeom>
        </p:spPr>
      </p:pic>
      <p:grpSp>
        <p:nvGrpSpPr>
          <p:cNvPr id="10" name="group 10"/>
          <p:cNvGrpSpPr/>
          <p:nvPr/>
        </p:nvGrpSpPr>
        <p:grpSpPr>
          <a:xfrm rot="21600000">
            <a:off x="374847" y="1003275"/>
            <a:ext cx="1315110" cy="372745"/>
            <a:chOff x="-63500" y="0"/>
            <a:chExt cx="1315110" cy="372745"/>
          </a:xfrm>
        </p:grpSpPr>
        <p:pic>
          <p:nvPicPr>
            <p:cNvPr id="312" name="picture 312"/>
            <p:cNvPicPr>
              <a:picLocks noChangeAspect="1"/>
            </p:cNvPicPr>
            <p:nvPr/>
          </p:nvPicPr>
          <p:blipFill>
            <a:blip r:embed="rId12"/>
            <a:stretch>
              <a:fillRect/>
            </a:stretch>
          </p:blipFill>
          <p:spPr>
            <a:xfrm rot="21600000">
              <a:off x="0" y="0"/>
              <a:ext cx="1251610" cy="295922"/>
            </a:xfrm>
            <a:prstGeom prst="rect">
              <a:avLst/>
            </a:prstGeom>
          </p:spPr>
        </p:pic>
        <p:sp>
          <p:nvSpPr>
            <p:cNvPr id="314" name="textbox 314"/>
            <p:cNvSpPr/>
            <p:nvPr/>
          </p:nvSpPr>
          <p:spPr>
            <a:xfrm>
              <a:off x="-63500" y="31750"/>
              <a:ext cx="1277619" cy="340995"/>
            </a:xfrm>
            <a:prstGeom prst="rect">
              <a:avLst/>
            </a:prstGeom>
          </p:spPr>
          <p:txBody>
            <a:bodyPr vert="horz" wrap="square" lIns="0" tIns="0" rIns="0" bIns="0"/>
            <a:lstStyle/>
            <a:p>
              <a:pPr algn="l" rtl="0" eaLnBrk="0">
                <a:lnSpc>
                  <a:spcPct val="103000"/>
                </a:lnSpc>
              </a:pPr>
              <a:endParaRPr lang="en-US" altLang="en-US" sz="400" dirty="0"/>
            </a:p>
            <a:p>
              <a:pPr marL="172720" algn="l" rtl="0" eaLnBrk="0">
                <a:lnSpc>
                  <a:spcPct val="87000"/>
                </a:lnSpc>
                <a:spcBef>
                  <a:spcPts val="5"/>
                </a:spcBef>
              </a:pPr>
              <a:r>
                <a:rPr lang="en-US" sz="800" kern="0" spc="6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C</a:t>
              </a:r>
              <a:r>
                <a:rPr sz="800" kern="0" spc="6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ore </a:t>
              </a:r>
              <a:r>
                <a:rPr lang="en-US" sz="800" kern="0" spc="6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A</a:t>
              </a:r>
              <a:r>
                <a:rPr sz="800" kern="0" spc="6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dvantage</a:t>
              </a:r>
              <a:r>
                <a:rPr lang="en-US" sz="800" kern="0" spc="6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s</a:t>
              </a:r>
              <a:endParaRPr lang="en-US" altLang="en-US" sz="1500" dirty="0"/>
            </a:p>
          </p:txBody>
        </p:sp>
      </p:grpSp>
      <p:grpSp>
        <p:nvGrpSpPr>
          <p:cNvPr id="12" name="group 12"/>
          <p:cNvGrpSpPr/>
          <p:nvPr/>
        </p:nvGrpSpPr>
        <p:grpSpPr>
          <a:xfrm rot="21600000">
            <a:off x="330397" y="3188172"/>
            <a:ext cx="1359560" cy="373379"/>
            <a:chOff x="-107950" y="0"/>
            <a:chExt cx="1359560" cy="373379"/>
          </a:xfrm>
        </p:grpSpPr>
        <p:pic>
          <p:nvPicPr>
            <p:cNvPr id="316" name="picture 316"/>
            <p:cNvPicPr>
              <a:picLocks noChangeAspect="1"/>
            </p:cNvPicPr>
            <p:nvPr/>
          </p:nvPicPr>
          <p:blipFill>
            <a:blip r:embed="rId13"/>
            <a:stretch>
              <a:fillRect/>
            </a:stretch>
          </p:blipFill>
          <p:spPr>
            <a:xfrm rot="21600000">
              <a:off x="0" y="0"/>
              <a:ext cx="1251610" cy="295922"/>
            </a:xfrm>
            <a:prstGeom prst="rect">
              <a:avLst/>
            </a:prstGeom>
          </p:spPr>
        </p:pic>
        <p:sp>
          <p:nvSpPr>
            <p:cNvPr id="318" name="textbox 318"/>
            <p:cNvSpPr/>
            <p:nvPr/>
          </p:nvSpPr>
          <p:spPr>
            <a:xfrm>
              <a:off x="-107950" y="31750"/>
              <a:ext cx="1277619" cy="341629"/>
            </a:xfrm>
            <a:prstGeom prst="rect">
              <a:avLst/>
            </a:prstGeom>
          </p:spPr>
          <p:txBody>
            <a:bodyPr vert="horz" wrap="square" lIns="0" tIns="0" rIns="0" bIns="0"/>
            <a:lstStyle/>
            <a:p>
              <a:pPr algn="l" rtl="0" eaLnBrk="0">
                <a:lnSpc>
                  <a:spcPct val="106000"/>
                </a:lnSpc>
              </a:pPr>
              <a:endParaRPr lang="en-US" altLang="en-US" sz="400" dirty="0"/>
            </a:p>
            <a:p>
              <a:pPr marL="177165" algn="l" rtl="0" eaLnBrk="0">
                <a:lnSpc>
                  <a:spcPct val="87000"/>
                </a:lnSpc>
                <a:spcBef>
                  <a:spcPts val="0"/>
                </a:spcBef>
              </a:pPr>
              <a:r>
                <a:rPr sz="800" kern="0" spc="50" dirty="0">
                  <a:solidFill>
                    <a:srgbClr val="FFFFFF">
                      <a:alpha val="100000"/>
                    </a:srgbClr>
                  </a:solidFill>
                  <a:latin typeface="微软雅黑" panose="020B0503020204020204" charset="-122"/>
                  <a:ea typeface="微软雅黑" panose="020B0503020204020204" charset="-122"/>
                  <a:cs typeface="微软雅黑" panose="020B0503020204020204" charset="-122"/>
                  <a:sym typeface="+mn-ea"/>
                </a:rPr>
                <a:t>Point cloud display</a:t>
              </a:r>
              <a:endParaRPr lang="en-US" altLang="en-US" sz="1500" dirty="0"/>
            </a:p>
          </p:txBody>
        </p:sp>
      </p:grpSp>
      <p:sp>
        <p:nvSpPr>
          <p:cNvPr id="320" name="path"/>
          <p:cNvSpPr/>
          <p:nvPr/>
        </p:nvSpPr>
        <p:spPr>
          <a:xfrm>
            <a:off x="674535" y="8183712"/>
            <a:ext cx="455139" cy="685950"/>
          </a:xfrm>
          <a:custGeom>
            <a:avLst/>
            <a:gdLst/>
            <a:ahLst/>
            <a:cxnLst/>
            <a:rect l="0" t="0" r="0" b="0"/>
            <a:pathLst>
              <a:path w="716" h="1080">
                <a:moveTo>
                  <a:pt x="3" y="2"/>
                </a:moveTo>
                <a:lnTo>
                  <a:pt x="713" y="1078"/>
                </a:lnTo>
              </a:path>
            </a:pathLst>
          </a:custGeom>
          <a:noFill/>
          <a:ln w="4699" cap="flat">
            <a:solidFill>
              <a:srgbClr val="EE1D23">
                <a:alpha val="100000"/>
              </a:srgbClr>
            </a:solidFill>
            <a:prstDash val="solid"/>
            <a:miter lim="1000000"/>
          </a:ln>
        </p:spPr>
        <p:txBody>
          <a:bodyPr rtlCol="0"/>
          <a:lstStyle/>
          <a:p>
            <a:pPr algn="ctr"/>
            <a:endParaRPr lang="zh-CN" altLang="en-US"/>
          </a:p>
        </p:txBody>
      </p:sp>
      <p:sp>
        <p:nvSpPr>
          <p:cNvPr id="322" name="textbox 322"/>
          <p:cNvSpPr/>
          <p:nvPr/>
        </p:nvSpPr>
        <p:spPr>
          <a:xfrm>
            <a:off x="4305095" y="9594582"/>
            <a:ext cx="1637029" cy="160020"/>
          </a:xfrm>
          <a:prstGeom prst="rect">
            <a:avLst/>
          </a:prstGeom>
        </p:spPr>
        <p:txBody>
          <a:bodyPr vert="horz" wrap="square" lIns="0" tIns="0" rIns="0" bIns="0"/>
          <a:lstStyle/>
          <a:p>
            <a:pPr algn="l" rtl="0" eaLnBrk="0">
              <a:lnSpc>
                <a:spcPct val="165000"/>
              </a:lnSpc>
            </a:pPr>
            <a:endParaRPr lang="en-US" altLang="en-US" sz="100" dirty="0"/>
          </a:p>
          <a:p>
            <a:pPr marL="142875" algn="l" rtl="0" eaLnBrk="0">
              <a:lnSpc>
                <a:spcPct val="66000"/>
              </a:lnSpc>
              <a:spcBef>
                <a:spcPts val="0"/>
              </a:spcBef>
              <a:tabLst>
                <a:tab pos="243840" algn="l"/>
              </a:tabLst>
            </a:pPr>
            <a:r>
              <a:rPr sz="1000" kern="0" spc="0" dirty="0">
                <a:solidFill>
                  <a:srgbClr val="231F20">
                    <a:alpha val="100000"/>
                  </a:srgbClr>
                </a:solidFill>
                <a:latin typeface="Arial" panose="020B0604020202020204"/>
                <a:ea typeface="Arial" panose="020B0604020202020204"/>
                <a:cs typeface="Arial" panose="020B0604020202020204"/>
              </a:rPr>
              <a:t>	</a:t>
            </a:r>
            <a:r>
              <a:rPr sz="1000" kern="0" spc="140" dirty="0">
                <a:solidFill>
                  <a:srgbClr val="231F20">
                    <a:alpha val="100000"/>
                  </a:srgbClr>
                </a:solidFill>
                <a:latin typeface="Arial" panose="020B0604020202020204"/>
                <a:ea typeface="Arial" panose="020B0604020202020204"/>
                <a:cs typeface="Arial" panose="020B0604020202020204"/>
              </a:rPr>
              <a:t>sales@rvbus</a:t>
            </a:r>
            <a:r>
              <a:rPr sz="1000" kern="0" spc="130" dirty="0">
                <a:solidFill>
                  <a:srgbClr val="231F20">
                    <a:alpha val="100000"/>
                  </a:srgbClr>
                </a:solidFill>
                <a:latin typeface="Arial" panose="020B0604020202020204"/>
                <a:ea typeface="Arial" panose="020B0604020202020204"/>
                <a:cs typeface="Arial" panose="020B0604020202020204"/>
              </a:rPr>
              <a:t>t.com</a:t>
            </a:r>
            <a:endParaRPr lang="en-US" altLang="en-US" sz="1000" dirty="0"/>
          </a:p>
        </p:txBody>
      </p:sp>
      <p:pic>
        <p:nvPicPr>
          <p:cNvPr id="324" name="picture 324"/>
          <p:cNvPicPr>
            <a:picLocks noChangeAspect="1"/>
          </p:cNvPicPr>
          <p:nvPr/>
        </p:nvPicPr>
        <p:blipFill>
          <a:blip r:embed="rId14"/>
          <a:stretch>
            <a:fillRect/>
          </a:stretch>
        </p:blipFill>
        <p:spPr>
          <a:xfrm rot="21600000">
            <a:off x="4317795" y="9607282"/>
            <a:ext cx="130530" cy="130505"/>
          </a:xfrm>
          <a:prstGeom prst="rect">
            <a:avLst/>
          </a:prstGeom>
        </p:spPr>
      </p:pic>
      <p:sp>
        <p:nvSpPr>
          <p:cNvPr id="326" name="textbox 326"/>
          <p:cNvSpPr/>
          <p:nvPr/>
        </p:nvSpPr>
        <p:spPr>
          <a:xfrm>
            <a:off x="423806" y="9594582"/>
            <a:ext cx="1635125" cy="185420"/>
          </a:xfrm>
          <a:prstGeom prst="rect">
            <a:avLst/>
          </a:prstGeom>
        </p:spPr>
        <p:txBody>
          <a:bodyPr vert="horz" wrap="square" lIns="0" tIns="0" rIns="0" bIns="0"/>
          <a:lstStyle/>
          <a:p>
            <a:pPr algn="l" rtl="0" eaLnBrk="0">
              <a:lnSpc>
                <a:spcPct val="178000"/>
              </a:lnSpc>
            </a:pPr>
            <a:endParaRPr lang="en-US" altLang="en-US" sz="100" dirty="0"/>
          </a:p>
          <a:p>
            <a:pPr marL="142875" algn="l" rtl="0" eaLnBrk="0">
              <a:lnSpc>
                <a:spcPct val="81000"/>
              </a:lnSpc>
              <a:spcBef>
                <a:spcPts val="0"/>
              </a:spcBef>
              <a:tabLst>
                <a:tab pos="238125" algn="l"/>
              </a:tabLst>
            </a:pPr>
            <a:r>
              <a:rPr sz="1000" kern="0" spc="0" dirty="0">
                <a:solidFill>
                  <a:srgbClr val="231F20">
                    <a:alpha val="100000"/>
                  </a:srgbClr>
                </a:solidFill>
                <a:latin typeface="Arial" panose="020B0604020202020204"/>
                <a:ea typeface="Arial" panose="020B0604020202020204"/>
                <a:cs typeface="Arial" panose="020B0604020202020204"/>
              </a:rPr>
              <a:t>	</a:t>
            </a:r>
            <a:r>
              <a:rPr sz="1000" kern="0" spc="140" dirty="0">
                <a:solidFill>
                  <a:srgbClr val="231F20">
                    <a:alpha val="100000"/>
                  </a:srgbClr>
                </a:solidFill>
                <a:latin typeface="Arial" panose="020B0604020202020204"/>
                <a:ea typeface="Arial" panose="020B0604020202020204"/>
                <a:cs typeface="Arial" panose="020B0604020202020204"/>
              </a:rPr>
              <a:t>www.rvbust.com</a:t>
            </a:r>
            <a:endParaRPr lang="en-US" altLang="en-US" sz="1000" dirty="0"/>
          </a:p>
        </p:txBody>
      </p:sp>
      <p:pic>
        <p:nvPicPr>
          <p:cNvPr id="328" name="picture 328"/>
          <p:cNvPicPr>
            <a:picLocks noChangeAspect="1"/>
          </p:cNvPicPr>
          <p:nvPr/>
        </p:nvPicPr>
        <p:blipFill>
          <a:blip r:embed="rId15"/>
          <a:stretch>
            <a:fillRect/>
          </a:stretch>
        </p:blipFill>
        <p:spPr>
          <a:xfrm rot="21600000">
            <a:off x="436506" y="9607282"/>
            <a:ext cx="130543" cy="130505"/>
          </a:xfrm>
          <a:prstGeom prst="rect">
            <a:avLst/>
          </a:prstGeom>
        </p:spPr>
      </p:pic>
      <p:sp>
        <p:nvSpPr>
          <p:cNvPr id="330" name="textbox 330"/>
          <p:cNvSpPr/>
          <p:nvPr/>
        </p:nvSpPr>
        <p:spPr>
          <a:xfrm>
            <a:off x="2473776" y="9594582"/>
            <a:ext cx="1392555" cy="185420"/>
          </a:xfrm>
          <a:prstGeom prst="rect">
            <a:avLst/>
          </a:prstGeom>
        </p:spPr>
        <p:txBody>
          <a:bodyPr vert="horz" wrap="square" lIns="0" tIns="0" rIns="0" bIns="0"/>
          <a:lstStyle/>
          <a:p>
            <a:pPr algn="l" rtl="0" eaLnBrk="0">
              <a:lnSpc>
                <a:spcPct val="110000"/>
              </a:lnSpc>
            </a:pPr>
            <a:endParaRPr lang="en-US" altLang="en-US" sz="200" dirty="0"/>
          </a:p>
          <a:p>
            <a:pPr marL="142875" algn="l" rtl="0" eaLnBrk="0">
              <a:lnSpc>
                <a:spcPct val="81000"/>
              </a:lnSpc>
              <a:spcBef>
                <a:spcPts val="0"/>
              </a:spcBef>
              <a:tabLst>
                <a:tab pos="239395" algn="l"/>
              </a:tabLst>
            </a:pPr>
            <a:r>
              <a:rPr sz="1000" kern="0" spc="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400</a:t>
            </a:r>
            <a:r>
              <a:rPr sz="1000" kern="0" spc="7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a:t>
            </a:r>
            <a:r>
              <a:rPr sz="1000" kern="0" spc="-1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0419</a:t>
            </a:r>
            <a:r>
              <a:rPr sz="1000" kern="0" spc="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a:t>
            </a:r>
            <a:r>
              <a:rPr sz="1000" kern="0" spc="-10" dirty="0">
                <a:solidFill>
                  <a:srgbClr val="231F20">
                    <a:alpha val="100000"/>
                  </a:srgbClr>
                </a:solidFill>
                <a:latin typeface="Arial" panose="020B0604020202020204"/>
                <a:ea typeface="Arial" panose="020B0604020202020204"/>
                <a:cs typeface="Arial" panose="020B0604020202020204"/>
              </a:rPr>
              <a:t> </a:t>
            </a:r>
            <a:r>
              <a:rPr sz="1000" kern="0" spc="130" dirty="0">
                <a:solidFill>
                  <a:srgbClr val="231F20">
                    <a:alpha val="100000"/>
                  </a:srgbClr>
                </a:solidFill>
                <a:latin typeface="Arial" panose="020B0604020202020204"/>
                <a:ea typeface="Arial" panose="020B0604020202020204"/>
                <a:cs typeface="Arial" panose="020B0604020202020204"/>
              </a:rPr>
              <a:t>900</a:t>
            </a:r>
            <a:endParaRPr lang="en-US" altLang="en-US" sz="1000" dirty="0"/>
          </a:p>
        </p:txBody>
      </p:sp>
      <p:pic>
        <p:nvPicPr>
          <p:cNvPr id="332" name="picture 332"/>
          <p:cNvPicPr>
            <a:picLocks noChangeAspect="1"/>
          </p:cNvPicPr>
          <p:nvPr/>
        </p:nvPicPr>
        <p:blipFill>
          <a:blip r:embed="rId16"/>
          <a:stretch>
            <a:fillRect/>
          </a:stretch>
        </p:blipFill>
        <p:spPr>
          <a:xfrm rot="21600000">
            <a:off x="2486476" y="9607282"/>
            <a:ext cx="130530" cy="130505"/>
          </a:xfrm>
          <a:prstGeom prst="rect">
            <a:avLst/>
          </a:prstGeom>
        </p:spPr>
      </p:pic>
      <p:pic>
        <p:nvPicPr>
          <p:cNvPr id="334" name="picture 334"/>
          <p:cNvPicPr>
            <a:picLocks noChangeAspect="1"/>
          </p:cNvPicPr>
          <p:nvPr/>
        </p:nvPicPr>
        <p:blipFill>
          <a:blip r:embed="rId17"/>
          <a:stretch>
            <a:fillRect/>
          </a:stretch>
        </p:blipFill>
        <p:spPr>
          <a:xfrm rot="21600000">
            <a:off x="2855562" y="6011215"/>
            <a:ext cx="70483" cy="2481996"/>
          </a:xfrm>
          <a:prstGeom prst="rect">
            <a:avLst/>
          </a:prstGeom>
        </p:spPr>
      </p:pic>
      <p:pic>
        <p:nvPicPr>
          <p:cNvPr id="338" name="picture 338"/>
          <p:cNvPicPr>
            <a:picLocks noChangeAspect="1"/>
          </p:cNvPicPr>
          <p:nvPr/>
        </p:nvPicPr>
        <p:blipFill>
          <a:blip r:embed="rId18"/>
          <a:stretch>
            <a:fillRect/>
          </a:stretch>
        </p:blipFill>
        <p:spPr>
          <a:xfrm rot="21600000">
            <a:off x="1804116" y="6006536"/>
            <a:ext cx="255485" cy="488612"/>
          </a:xfrm>
          <a:prstGeom prst="rect">
            <a:avLst/>
          </a:prstGeom>
        </p:spPr>
      </p:pic>
      <p:sp>
        <p:nvSpPr>
          <p:cNvPr id="342" name="textbox 342"/>
          <p:cNvSpPr/>
          <p:nvPr/>
        </p:nvSpPr>
        <p:spPr>
          <a:xfrm>
            <a:off x="1090295" y="4782820"/>
            <a:ext cx="1106170" cy="158750"/>
          </a:xfrm>
          <a:prstGeom prst="rect">
            <a:avLst/>
          </a:prstGeom>
        </p:spPr>
        <p:txBody>
          <a:bodyPr vert="horz" wrap="square" lIns="0" tIns="0" rIns="0" bIns="0"/>
          <a:lstStyle/>
          <a:p>
            <a:pPr algn="l" rtl="0" eaLnBrk="0">
              <a:lnSpc>
                <a:spcPct val="88000"/>
              </a:lnSpc>
            </a:pPr>
            <a:endParaRPr lang="en-US" altLang="en-US" sz="100" dirty="0"/>
          </a:p>
          <a:p>
            <a:pPr marL="12700" algn="l" rtl="0" eaLnBrk="0">
              <a:lnSpc>
                <a:spcPct val="87000"/>
              </a:lnSpc>
            </a:pPr>
            <a:r>
              <a:rPr sz="10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Various carton </a:t>
            </a:r>
            <a:endParaRPr sz="10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p>
            <a:pPr marL="12700" algn="l" rtl="0" eaLnBrk="0">
              <a:lnSpc>
                <a:spcPct val="87000"/>
              </a:lnSpc>
            </a:pPr>
            <a:r>
              <a:rPr sz="10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point clouds</a:t>
            </a:r>
            <a:endParaRPr sz="10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p:txBody>
      </p:sp>
      <p:sp>
        <p:nvSpPr>
          <p:cNvPr id="344" name="textbox 344"/>
          <p:cNvSpPr/>
          <p:nvPr/>
        </p:nvSpPr>
        <p:spPr>
          <a:xfrm>
            <a:off x="5281930" y="4782820"/>
            <a:ext cx="1614170" cy="160020"/>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8000"/>
              </a:lnSpc>
            </a:pPr>
            <a:r>
              <a:rPr sz="10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 </a:t>
            </a:r>
            <a:r>
              <a:rPr lang="en-US" sz="10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L</a:t>
            </a:r>
            <a:r>
              <a:rPr sz="10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arge vehicle body parts</a:t>
            </a:r>
            <a:r>
              <a:rPr lang="en-US" sz="10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 </a:t>
            </a:r>
            <a:endParaRPr lang="en-US" sz="10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p>
            <a:pPr marL="12700" algn="l" rtl="0" eaLnBrk="0">
              <a:lnSpc>
                <a:spcPct val="88000"/>
              </a:lnSpc>
            </a:pPr>
            <a:r>
              <a:rPr lang="en-US" sz="10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 p</a:t>
            </a:r>
            <a:r>
              <a:rPr sz="10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oint cloud</a:t>
            </a:r>
            <a:endParaRPr sz="10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p:txBody>
      </p:sp>
      <p:sp>
        <p:nvSpPr>
          <p:cNvPr id="346" name="textbox 346"/>
          <p:cNvSpPr/>
          <p:nvPr/>
        </p:nvSpPr>
        <p:spPr>
          <a:xfrm rot="20880000">
            <a:off x="1777329" y="7133973"/>
            <a:ext cx="441959" cy="133350"/>
          </a:xfrm>
          <a:prstGeom prst="rect">
            <a:avLst/>
          </a:prstGeom>
        </p:spPr>
        <p:txBody>
          <a:bodyPr vert="horz" wrap="square" lIns="0" tIns="0" rIns="0" bIns="0"/>
          <a:lstStyle/>
          <a:p>
            <a:pPr algn="l" rtl="0" eaLnBrk="0">
              <a:lnSpc>
                <a:spcPct val="108000"/>
              </a:lnSpc>
            </a:pPr>
            <a:endParaRPr lang="en-US" altLang="en-US" sz="200" dirty="0"/>
          </a:p>
          <a:p>
            <a:pPr marL="12700" algn="l" rtl="0" eaLnBrk="0">
              <a:lnSpc>
                <a:spcPct val="82000"/>
              </a:lnSpc>
              <a:spcBef>
                <a:spcPts val="0"/>
              </a:spcBef>
            </a:pPr>
            <a:r>
              <a:rPr sz="700" i="1" kern="0" spc="80" dirty="0">
                <a:solidFill>
                  <a:srgbClr val="030303">
                    <a:alpha val="100000"/>
                  </a:srgbClr>
                </a:solidFill>
                <a:latin typeface="Arial" panose="020B0604020202020204"/>
                <a:ea typeface="Arial" panose="020B0604020202020204"/>
                <a:cs typeface="Arial" panose="020B0604020202020204"/>
              </a:rPr>
              <a:t>1200mm</a:t>
            </a:r>
            <a:endParaRPr lang="en-US" altLang="en-US" sz="700" dirty="0"/>
          </a:p>
        </p:txBody>
      </p:sp>
      <p:sp>
        <p:nvSpPr>
          <p:cNvPr id="348" name="path"/>
          <p:cNvSpPr/>
          <p:nvPr/>
        </p:nvSpPr>
        <p:spPr>
          <a:xfrm>
            <a:off x="1634475" y="7076502"/>
            <a:ext cx="625115" cy="129702"/>
          </a:xfrm>
          <a:custGeom>
            <a:avLst/>
            <a:gdLst/>
            <a:ahLst/>
            <a:cxnLst/>
            <a:rect l="0" t="0" r="0" b="0"/>
            <a:pathLst>
              <a:path w="984" h="204">
                <a:moveTo>
                  <a:pt x="0" y="200"/>
                </a:moveTo>
                <a:lnTo>
                  <a:pt x="983" y="3"/>
                </a:lnTo>
              </a:path>
            </a:pathLst>
          </a:custGeom>
          <a:noFill/>
          <a:ln w="4699" cap="flat">
            <a:solidFill>
              <a:srgbClr val="EE1D23">
                <a:alpha val="100000"/>
              </a:srgbClr>
            </a:solidFill>
            <a:prstDash val="solid"/>
            <a:miter lim="1000000"/>
          </a:ln>
        </p:spPr>
        <p:txBody>
          <a:bodyPr rtlCol="0"/>
          <a:lstStyle/>
          <a:p>
            <a:pPr algn="ctr"/>
            <a:endParaRPr lang="zh-CN" altLang="en-US"/>
          </a:p>
        </p:txBody>
      </p:sp>
      <p:sp>
        <p:nvSpPr>
          <p:cNvPr id="352" name="textbox 352"/>
          <p:cNvSpPr/>
          <p:nvPr/>
        </p:nvSpPr>
        <p:spPr>
          <a:xfrm rot="20760000">
            <a:off x="1868682" y="8671144"/>
            <a:ext cx="447040" cy="130810"/>
          </a:xfrm>
          <a:prstGeom prst="rect">
            <a:avLst/>
          </a:prstGeom>
        </p:spPr>
        <p:txBody>
          <a:bodyPr vert="horz" wrap="square" lIns="0" tIns="0" rIns="0" bIns="0"/>
          <a:lstStyle/>
          <a:p>
            <a:pPr algn="l" rtl="0" eaLnBrk="0">
              <a:lnSpc>
                <a:spcPct val="106000"/>
              </a:lnSpc>
            </a:pPr>
            <a:endParaRPr lang="en-US" altLang="en-US" sz="200" dirty="0"/>
          </a:p>
          <a:p>
            <a:pPr marL="12700" algn="l" rtl="0" eaLnBrk="0">
              <a:lnSpc>
                <a:spcPct val="80000"/>
              </a:lnSpc>
              <a:spcBef>
                <a:spcPts val="0"/>
              </a:spcBef>
            </a:pPr>
            <a:r>
              <a:rPr sz="700" i="1" kern="0" spc="90" dirty="0">
                <a:solidFill>
                  <a:srgbClr val="030303">
                    <a:alpha val="100000"/>
                  </a:srgbClr>
                </a:solidFill>
                <a:latin typeface="Arial" panose="020B0604020202020204"/>
                <a:ea typeface="Arial" panose="020B0604020202020204"/>
                <a:cs typeface="Arial" panose="020B0604020202020204"/>
              </a:rPr>
              <a:t>3500mm</a:t>
            </a:r>
            <a:endParaRPr lang="en-US" altLang="en-US" sz="700" dirty="0"/>
          </a:p>
        </p:txBody>
      </p:sp>
      <p:pic>
        <p:nvPicPr>
          <p:cNvPr id="354" name="picture 354"/>
          <p:cNvPicPr>
            <a:picLocks noChangeAspect="1"/>
          </p:cNvPicPr>
          <p:nvPr/>
        </p:nvPicPr>
        <p:blipFill>
          <a:blip r:embed="rId19"/>
          <a:stretch>
            <a:fillRect/>
          </a:stretch>
        </p:blipFill>
        <p:spPr>
          <a:xfrm rot="21600000">
            <a:off x="431998" y="1459231"/>
            <a:ext cx="246777" cy="252808"/>
          </a:xfrm>
          <a:prstGeom prst="rect">
            <a:avLst/>
          </a:prstGeom>
        </p:spPr>
      </p:pic>
      <p:sp>
        <p:nvSpPr>
          <p:cNvPr id="356" name="textbox 356"/>
          <p:cNvSpPr/>
          <p:nvPr/>
        </p:nvSpPr>
        <p:spPr>
          <a:xfrm>
            <a:off x="3408680" y="4784090"/>
            <a:ext cx="1096645" cy="158750"/>
          </a:xfrm>
          <a:prstGeom prst="rect">
            <a:avLst/>
          </a:prstGeom>
        </p:spPr>
        <p:txBody>
          <a:bodyPr vert="horz" wrap="square" lIns="0" tIns="0" rIns="0" bIns="0"/>
          <a:lstStyle/>
          <a:p>
            <a:pPr algn="l" rtl="0" eaLnBrk="0">
              <a:lnSpc>
                <a:spcPct val="85000"/>
              </a:lnSpc>
            </a:pPr>
            <a:endParaRPr lang="en-US" altLang="en-US" sz="100" dirty="0"/>
          </a:p>
          <a:p>
            <a:pPr marL="12700" algn="l" rtl="0" eaLnBrk="0">
              <a:lnSpc>
                <a:spcPct val="87000"/>
              </a:lnSpc>
            </a:pPr>
            <a:r>
              <a:rPr lang="en-US" sz="10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S</a:t>
            </a:r>
            <a:r>
              <a:rPr sz="10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oftpack </a:t>
            </a:r>
            <a:endParaRPr sz="10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a:p>
            <a:pPr marL="12700" algn="l" rtl="0" eaLnBrk="0">
              <a:lnSpc>
                <a:spcPct val="87000"/>
              </a:lnSpc>
            </a:pPr>
            <a:r>
              <a:rPr sz="10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rPr>
              <a:t>point cloud</a:t>
            </a:r>
            <a:endParaRPr sz="1000" kern="0" spc="-20" dirty="0">
              <a:solidFill>
                <a:srgbClr val="030303">
                  <a:alpha val="100000"/>
                </a:srgbClr>
              </a:solidFill>
              <a:latin typeface="微软雅黑" panose="020B0503020204020204" charset="-122"/>
              <a:ea typeface="微软雅黑" panose="020B0503020204020204" charset="-122"/>
              <a:cs typeface="微软雅黑" panose="020B0503020204020204" charset="-122"/>
            </a:endParaRPr>
          </a:p>
        </p:txBody>
      </p:sp>
      <p:pic>
        <p:nvPicPr>
          <p:cNvPr id="358" name="picture 358"/>
          <p:cNvPicPr>
            <a:picLocks noChangeAspect="1"/>
          </p:cNvPicPr>
          <p:nvPr/>
        </p:nvPicPr>
        <p:blipFill>
          <a:blip r:embed="rId20"/>
          <a:stretch>
            <a:fillRect/>
          </a:stretch>
        </p:blipFill>
        <p:spPr>
          <a:xfrm rot="21600000">
            <a:off x="428482" y="2301007"/>
            <a:ext cx="252501" cy="235775"/>
          </a:xfrm>
          <a:prstGeom prst="rect">
            <a:avLst/>
          </a:prstGeom>
        </p:spPr>
      </p:pic>
      <p:sp>
        <p:nvSpPr>
          <p:cNvPr id="360" name="textbox 360"/>
          <p:cNvSpPr/>
          <p:nvPr/>
        </p:nvSpPr>
        <p:spPr>
          <a:xfrm rot="2580000">
            <a:off x="1218296" y="7087746"/>
            <a:ext cx="344804" cy="135254"/>
          </a:xfrm>
          <a:prstGeom prst="rect">
            <a:avLst/>
          </a:prstGeom>
        </p:spPr>
        <p:txBody>
          <a:bodyPr vert="horz" wrap="square" lIns="0" tIns="0" rIns="0" bIns="0"/>
          <a:lstStyle/>
          <a:p>
            <a:pPr algn="l" rtl="0" eaLnBrk="0">
              <a:lnSpc>
                <a:spcPct val="109000"/>
              </a:lnSpc>
            </a:pPr>
            <a:endParaRPr lang="en-US" altLang="en-US" sz="200" dirty="0"/>
          </a:p>
          <a:p>
            <a:pPr marL="12700" algn="l" rtl="0" eaLnBrk="0">
              <a:lnSpc>
                <a:spcPct val="83000"/>
              </a:lnSpc>
              <a:spcBef>
                <a:spcPts val="0"/>
              </a:spcBef>
            </a:pPr>
            <a:r>
              <a:rPr sz="700" kern="0" spc="-40" dirty="0">
                <a:solidFill>
                  <a:srgbClr val="030303">
                    <a:alpha val="100000"/>
                  </a:srgbClr>
                </a:solidFill>
                <a:latin typeface="Arial" panose="020B0604020202020204"/>
                <a:ea typeface="Arial" panose="020B0604020202020204"/>
                <a:cs typeface="Arial" panose="020B0604020202020204"/>
              </a:rPr>
              <a:t>1000mm</a:t>
            </a:r>
            <a:endParaRPr lang="en-US" altLang="en-US" sz="700" dirty="0"/>
          </a:p>
        </p:txBody>
      </p:sp>
      <p:sp>
        <p:nvSpPr>
          <p:cNvPr id="362" name="textbox 362"/>
          <p:cNvSpPr/>
          <p:nvPr/>
        </p:nvSpPr>
        <p:spPr>
          <a:xfrm rot="3360000">
            <a:off x="666876" y="8490990"/>
            <a:ext cx="353059" cy="130175"/>
          </a:xfrm>
          <a:prstGeom prst="rect">
            <a:avLst/>
          </a:prstGeom>
        </p:spPr>
        <p:txBody>
          <a:bodyPr vert="horz" wrap="square" lIns="0" tIns="0" rIns="0" bIns="0"/>
          <a:lstStyle/>
          <a:p>
            <a:pPr algn="l" rtl="0" eaLnBrk="0">
              <a:lnSpc>
                <a:spcPct val="108000"/>
              </a:lnSpc>
            </a:pPr>
            <a:endParaRPr lang="en-US" altLang="en-US" sz="200" dirty="0"/>
          </a:p>
          <a:p>
            <a:pPr marL="12700" algn="l" rtl="0" eaLnBrk="0">
              <a:lnSpc>
                <a:spcPct val="79000"/>
              </a:lnSpc>
              <a:spcBef>
                <a:spcPts val="0"/>
              </a:spcBef>
            </a:pPr>
            <a:r>
              <a:rPr sz="700" kern="0" spc="-30" dirty="0">
                <a:solidFill>
                  <a:srgbClr val="030303">
                    <a:alpha val="100000"/>
                  </a:srgbClr>
                </a:solidFill>
                <a:latin typeface="Arial" panose="020B0604020202020204"/>
                <a:ea typeface="Arial" panose="020B0604020202020204"/>
                <a:cs typeface="Arial" panose="020B0604020202020204"/>
              </a:rPr>
              <a:t>2400mm</a:t>
            </a:r>
            <a:endParaRPr lang="en-US" altLang="en-US" sz="700" dirty="0"/>
          </a:p>
        </p:txBody>
      </p:sp>
      <p:pic>
        <p:nvPicPr>
          <p:cNvPr id="364" name="picture 364"/>
          <p:cNvPicPr>
            <a:picLocks noChangeAspect="1"/>
          </p:cNvPicPr>
          <p:nvPr/>
        </p:nvPicPr>
        <p:blipFill>
          <a:blip r:embed="rId21"/>
          <a:stretch>
            <a:fillRect/>
          </a:stretch>
        </p:blipFill>
        <p:spPr>
          <a:xfrm rot="21600000">
            <a:off x="436778" y="9187929"/>
            <a:ext cx="6694081" cy="6350"/>
          </a:xfrm>
          <a:prstGeom prst="rect">
            <a:avLst/>
          </a:prstGeom>
        </p:spPr>
      </p:pic>
      <p:sp>
        <p:nvSpPr>
          <p:cNvPr id="366" name="textbox 366"/>
          <p:cNvSpPr/>
          <p:nvPr/>
        </p:nvSpPr>
        <p:spPr>
          <a:xfrm>
            <a:off x="2924781" y="7160518"/>
            <a:ext cx="427355" cy="118110"/>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86000"/>
              </a:lnSpc>
            </a:pPr>
            <a:r>
              <a:rPr sz="700" kern="0" spc="100" dirty="0">
                <a:solidFill>
                  <a:srgbClr val="030303">
                    <a:alpha val="100000"/>
                  </a:srgbClr>
                </a:solidFill>
                <a:latin typeface="Arial" panose="020B0604020202020204"/>
                <a:ea typeface="Arial" panose="020B0604020202020204"/>
                <a:cs typeface="Arial" panose="020B0604020202020204"/>
              </a:rPr>
              <a:t>3000</a:t>
            </a:r>
            <a:r>
              <a:rPr sz="700" kern="0" spc="0" dirty="0">
                <a:solidFill>
                  <a:srgbClr val="030303">
                    <a:alpha val="100000"/>
                  </a:srgbClr>
                </a:solidFill>
                <a:latin typeface="Arial" panose="020B0604020202020204"/>
                <a:ea typeface="Arial" panose="020B0604020202020204"/>
                <a:cs typeface="Arial" panose="020B0604020202020204"/>
              </a:rPr>
              <a:t>mm</a:t>
            </a:r>
            <a:endParaRPr lang="en-US" altLang="en-US" sz="700" dirty="0"/>
          </a:p>
        </p:txBody>
      </p:sp>
      <p:sp>
        <p:nvSpPr>
          <p:cNvPr id="368" name="textbox 368"/>
          <p:cNvSpPr/>
          <p:nvPr/>
        </p:nvSpPr>
        <p:spPr>
          <a:xfrm>
            <a:off x="2319858" y="6450271"/>
            <a:ext cx="421640" cy="118110"/>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86000"/>
              </a:lnSpc>
            </a:pPr>
            <a:r>
              <a:rPr sz="700" kern="0" spc="90" dirty="0">
                <a:solidFill>
                  <a:srgbClr val="030303">
                    <a:alpha val="100000"/>
                  </a:srgbClr>
                </a:solidFill>
                <a:latin typeface="Arial" panose="020B0604020202020204"/>
                <a:ea typeface="Arial" panose="020B0604020202020204"/>
                <a:cs typeface="Arial" panose="020B0604020202020204"/>
              </a:rPr>
              <a:t>1200</a:t>
            </a:r>
            <a:r>
              <a:rPr sz="700" kern="0" spc="0" dirty="0">
                <a:solidFill>
                  <a:srgbClr val="030303">
                    <a:alpha val="100000"/>
                  </a:srgbClr>
                </a:solidFill>
                <a:latin typeface="Arial" panose="020B0604020202020204"/>
                <a:ea typeface="Arial" panose="020B0604020202020204"/>
                <a:cs typeface="Arial" panose="020B0604020202020204"/>
              </a:rPr>
              <a:t>mm</a:t>
            </a:r>
            <a:endParaRPr lang="en-US" altLang="en-US" sz="700" dirty="0"/>
          </a:p>
        </p:txBody>
      </p:sp>
      <p:pic>
        <p:nvPicPr>
          <p:cNvPr id="370" name="picture 370"/>
          <p:cNvPicPr>
            <a:picLocks noChangeAspect="1"/>
          </p:cNvPicPr>
          <p:nvPr/>
        </p:nvPicPr>
        <p:blipFill>
          <a:blip r:embed="rId22"/>
          <a:stretch>
            <a:fillRect/>
          </a:stretch>
        </p:blipFill>
        <p:spPr>
          <a:xfrm rot="21600000">
            <a:off x="2282158" y="6016696"/>
            <a:ext cx="27304" cy="1008930"/>
          </a:xfrm>
          <a:prstGeom prst="rect">
            <a:avLst/>
          </a:prstGeom>
        </p:spPr>
      </p:pic>
      <p:pic>
        <p:nvPicPr>
          <p:cNvPr id="372" name="picture 372"/>
          <p:cNvPicPr>
            <a:picLocks noChangeAspect="1"/>
          </p:cNvPicPr>
          <p:nvPr/>
        </p:nvPicPr>
        <p:blipFill>
          <a:blip r:embed="rId23"/>
          <a:stretch>
            <a:fillRect/>
          </a:stretch>
        </p:blipFill>
        <p:spPr>
          <a:xfrm rot="21600000">
            <a:off x="1111197" y="8853065"/>
            <a:ext cx="112799" cy="50037"/>
          </a:xfrm>
          <a:prstGeom prst="rect">
            <a:avLst/>
          </a:prstGeom>
        </p:spPr>
      </p:pic>
      <p:pic>
        <p:nvPicPr>
          <p:cNvPr id="374" name="picture 374"/>
          <p:cNvPicPr>
            <a:picLocks noChangeAspect="1"/>
          </p:cNvPicPr>
          <p:nvPr/>
        </p:nvPicPr>
        <p:blipFill>
          <a:blip r:embed="rId24"/>
          <a:stretch>
            <a:fillRect/>
          </a:stretch>
        </p:blipFill>
        <p:spPr>
          <a:xfrm rot="21600000">
            <a:off x="1768208" y="5974270"/>
            <a:ext cx="1217828" cy="6350"/>
          </a:xfrm>
          <a:prstGeom prst="rect">
            <a:avLst/>
          </a:prstGeom>
        </p:spPr>
      </p:pic>
      <p:sp>
        <p:nvSpPr>
          <p:cNvPr id="376" name="rect"/>
          <p:cNvSpPr/>
          <p:nvPr/>
        </p:nvSpPr>
        <p:spPr>
          <a:xfrm>
            <a:off x="653569" y="8150274"/>
            <a:ext cx="39458" cy="50025"/>
          </a:xfrm>
          <a:prstGeom prst="rect">
            <a:avLst/>
          </a:prstGeom>
          <a:solidFill>
            <a:srgbClr val="EE1D23">
              <a:alpha val="100000"/>
            </a:srgbClr>
          </a:solidFill>
          <a:ln cap="flat">
            <a:noFill/>
            <a:prstDash val="solid"/>
            <a:miter lim="0"/>
          </a:ln>
        </p:spPr>
        <p:txBody>
          <a:bodyPr rtlCol="0"/>
          <a:lstStyle/>
          <a:p>
            <a:pPr algn="ctr"/>
            <a:endParaRPr lang="zh-CN" altLang="en-US"/>
          </a:p>
        </p:txBody>
      </p:sp>
      <p:sp>
        <p:nvSpPr>
          <p:cNvPr id="378" name="rect"/>
          <p:cNvSpPr/>
          <p:nvPr/>
        </p:nvSpPr>
        <p:spPr>
          <a:xfrm>
            <a:off x="2247313" y="7067245"/>
            <a:ext cx="52641" cy="26771"/>
          </a:xfrm>
          <a:prstGeom prst="rect">
            <a:avLst/>
          </a:prstGeom>
          <a:solidFill>
            <a:srgbClr val="EE1D23">
              <a:alpha val="100000"/>
            </a:srgbClr>
          </a:solidFill>
          <a:ln cap="flat">
            <a:noFill/>
            <a:prstDash val="solid"/>
            <a:miter lim="0"/>
          </a:ln>
        </p:spPr>
        <p:txBody>
          <a:bodyPr rtlCol="0"/>
          <a:lstStyle/>
          <a:p>
            <a:pPr algn="ctr"/>
            <a:endParaRPr lang="zh-CN" altLang="en-US"/>
          </a:p>
        </p:txBody>
      </p:sp>
      <p:pic>
        <p:nvPicPr>
          <p:cNvPr id="380" name="picture 380"/>
          <p:cNvPicPr>
            <a:picLocks noChangeAspect="1"/>
          </p:cNvPicPr>
          <p:nvPr/>
        </p:nvPicPr>
        <p:blipFill>
          <a:blip r:embed="rId25"/>
          <a:stretch>
            <a:fillRect/>
          </a:stretch>
        </p:blipFill>
        <p:spPr>
          <a:xfrm rot="21600000">
            <a:off x="5984316" y="7785379"/>
            <a:ext cx="6350" cy="6350"/>
          </a:xfrm>
          <a:prstGeom prst="rect">
            <a:avLst/>
          </a:prstGeom>
        </p:spPr>
      </p:pic>
      <p:pic>
        <p:nvPicPr>
          <p:cNvPr id="2" name="图片 1" descr="如本科技英文LOGO"/>
          <p:cNvPicPr/>
          <p:nvPr>
            <p:custDataLst>
              <p:tags r:id="rId26"/>
            </p:custDataLst>
          </p:nvPr>
        </p:nvPicPr>
        <p:blipFill>
          <a:blip r:embed="rId27"/>
          <a:stretch>
            <a:fillRect/>
          </a:stretch>
        </p:blipFill>
        <p:spPr>
          <a:xfrm>
            <a:off x="5789930" y="420370"/>
            <a:ext cx="1651000" cy="297180"/>
          </a:xfrm>
          <a:prstGeom prst="rect">
            <a:avLst/>
          </a:prstGeom>
        </p:spPr>
      </p:pic>
      <p:sp>
        <p:nvSpPr>
          <p:cNvPr id="11" name="textbox 10"/>
          <p:cNvSpPr/>
          <p:nvPr>
            <p:custDataLst>
              <p:tags r:id="rId28"/>
            </p:custDataLst>
          </p:nvPr>
        </p:nvSpPr>
        <p:spPr>
          <a:xfrm>
            <a:off x="6072505" y="647700"/>
            <a:ext cx="1376680" cy="104775"/>
          </a:xfrm>
          <a:prstGeom prst="rect">
            <a:avLst/>
          </a:prstGeom>
        </p:spPr>
        <p:txBody>
          <a:bodyPr vert="horz" wrap="square" lIns="0" tIns="0" rIns="0" bIns="0"/>
          <a:p>
            <a:pPr algn="l" rtl="0" eaLnBrk="0">
              <a:lnSpc>
                <a:spcPct val="83000"/>
              </a:lnSpc>
            </a:pPr>
            <a:endParaRPr lang="en-US" altLang="en-US" sz="100" dirty="0"/>
          </a:p>
          <a:p>
            <a:pPr marL="12700" algn="l" rtl="0" eaLnBrk="0">
              <a:lnSpc>
                <a:spcPts val="1155"/>
              </a:lnSpc>
            </a:pP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Intelligent </a:t>
            </a:r>
            <a:r>
              <a:rPr 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H</a:t>
            </a: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and-</a:t>
            </a:r>
            <a:r>
              <a:rPr 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e</a:t>
            </a: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ye </a:t>
            </a:r>
            <a:r>
              <a:rPr 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E</a:t>
            </a:r>
            <a:r>
              <a:rPr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rPr>
              <a:t>xpert</a:t>
            </a:r>
            <a:endParaRPr lang="en-US" altLang="en-US" sz="800" kern="0" spc="-10" dirty="0">
              <a:solidFill>
                <a:srgbClr val="251713">
                  <a:alpha val="100000"/>
                </a:srgbClr>
              </a:solidFill>
              <a:latin typeface="微软雅黑" panose="020B0503020204020204" charset="-122"/>
              <a:ea typeface="微软雅黑" panose="020B0503020204020204" charset="-122"/>
              <a:cs typeface="微软雅黑" panose="020B0503020204020204" charset="-122"/>
            </a:endParaRPr>
          </a:p>
        </p:txBody>
      </p:sp>
      <p:sp>
        <p:nvSpPr>
          <p:cNvPr id="4" name="文本框 3"/>
          <p:cNvSpPr txBox="1"/>
          <p:nvPr/>
        </p:nvSpPr>
        <p:spPr>
          <a:xfrm>
            <a:off x="4187825" y="2265680"/>
            <a:ext cx="3129915" cy="946150"/>
          </a:xfrm>
          <a:prstGeom prst="rect">
            <a:avLst/>
          </a:prstGeom>
          <a:noFill/>
        </p:spPr>
        <p:txBody>
          <a:bodyPr wrap="square" rtlCol="0">
            <a:spAutoFit/>
          </a:bodyPr>
          <a:p>
            <a:pPr marL="257810" indent="0" algn="l" rtl="0" eaLnBrk="0" fontAlgn="auto">
              <a:lnSpc>
                <a:spcPct val="100000"/>
              </a:lnSpc>
              <a:spcBef>
                <a:spcPts val="0"/>
              </a:spcBef>
              <a:buClrTx/>
              <a:buSzTx/>
              <a:buFontTx/>
              <a:tabLst>
                <a:tab pos="450850" algn="l"/>
              </a:tabLst>
            </a:pPr>
            <a:r>
              <a:rPr sz="1200" b="1" kern="0" spc="6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Anti ambient light interference</a:t>
            </a:r>
            <a:endParaRPr sz="1200" b="1" kern="0" spc="6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257810" indent="0" algn="l" rtl="0" eaLnBrk="0" fontAlgn="auto">
              <a:lnSpc>
                <a:spcPct val="125000"/>
              </a:lnSpc>
              <a:spcBef>
                <a:spcPts val="5"/>
              </a:spcBef>
              <a:buClrTx/>
              <a:buSzTx/>
              <a:buFontTx/>
              <a:tabLst>
                <a:tab pos="450850" algn="l"/>
              </a:tabLst>
            </a:pPr>
            <a:endParaRPr sz="400" kern="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endParaRPr>
          </a:p>
          <a:p>
            <a:pPr marL="257810" indent="0" algn="l" rtl="0" eaLnBrk="0" fontAlgn="auto">
              <a:lnSpc>
                <a:spcPct val="119000"/>
              </a:lnSpc>
              <a:spcBef>
                <a:spcPts val="0"/>
              </a:spcBef>
              <a:buClrTx/>
              <a:buSzTx/>
              <a:buFontTx/>
              <a:tabLst>
                <a:tab pos="450850" algn="l"/>
              </a:tabLst>
            </a:pPr>
            <a:r>
              <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Professional optical system design, self-developed point cloud reconstruction algorithm, greatly impro</a:t>
            </a:r>
            <a:r>
              <a:rPr lang="en-US"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a:t>
            </a:r>
            <a:r>
              <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ving the ability to resist ambient light interference.</a:t>
            </a:r>
            <a:endPar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indent="0" fontAlgn="auto">
              <a:lnSpc>
                <a:spcPct val="125000"/>
              </a:lnSpc>
            </a:pPr>
            <a:endParaRPr lang="zh-CN" altLang="en-US" sz="800"/>
          </a:p>
        </p:txBody>
      </p:sp>
      <p:sp>
        <p:nvSpPr>
          <p:cNvPr id="5" name="文本框 4"/>
          <p:cNvSpPr txBox="1"/>
          <p:nvPr/>
        </p:nvSpPr>
        <p:spPr>
          <a:xfrm>
            <a:off x="836930" y="2265680"/>
            <a:ext cx="2519680" cy="932180"/>
          </a:xfrm>
          <a:prstGeom prst="rect">
            <a:avLst/>
          </a:prstGeom>
          <a:noFill/>
        </p:spPr>
        <p:txBody>
          <a:bodyPr wrap="square" rtlCol="0">
            <a:spAutoFit/>
          </a:bodyPr>
          <a:p>
            <a:pPr marL="12700" algn="l" rtl="0" eaLnBrk="0">
              <a:lnSpc>
                <a:spcPct val="88000"/>
              </a:lnSpc>
              <a:spcBef>
                <a:spcPts val="425"/>
              </a:spcBef>
              <a:buClrTx/>
              <a:buSzTx/>
              <a:buFontTx/>
            </a:pPr>
            <a:r>
              <a:rPr sz="1200" b="1" kern="0" spc="9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light weight</a:t>
            </a:r>
            <a:endParaRPr sz="1200" b="1" kern="0" spc="9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12700" algn="l" rtl="0" eaLnBrk="0">
              <a:lnSpc>
                <a:spcPct val="88000"/>
              </a:lnSpc>
              <a:spcBef>
                <a:spcPts val="0"/>
              </a:spcBef>
              <a:buClrTx/>
              <a:buSzTx/>
              <a:buFontTx/>
            </a:pPr>
            <a:endParaRPr sz="700" kern="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endParaRPr>
          </a:p>
          <a:p>
            <a:pPr marL="12700" indent="0" algn="l" rtl="0" eaLnBrk="0" fontAlgn="auto">
              <a:lnSpc>
                <a:spcPct val="119000"/>
              </a:lnSpc>
              <a:spcBef>
                <a:spcPts val="0"/>
              </a:spcBef>
              <a:buClrTx/>
              <a:buSzTx/>
              <a:buFontTx/>
            </a:pPr>
            <a:r>
              <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sym typeface="+mn-ea"/>
              </a:rPr>
              <a:t>High-strength carbon fiber body design, the camera is only 2.5kg, more flexible installation environment.</a:t>
            </a:r>
            <a:endPar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a:p>
            <a:pPr marL="12700" indent="0" algn="l" eaLnBrk="0" fontAlgn="auto">
              <a:lnSpc>
                <a:spcPct val="119000"/>
              </a:lnSpc>
              <a:buClrTx/>
              <a:buSzTx/>
              <a:buFontTx/>
            </a:pPr>
            <a:endParaRPr sz="800" kern="0" dirty="0">
              <a:solidFill>
                <a:srgbClr val="231F20">
                  <a:alpha val="100000"/>
                </a:srgbClr>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TABLE_ENDDRAG_ORIGIN_RECT" val="276*325"/>
  <p:tag name="TABLE_ENDDRAG_RECT" val="274*390*276*325"/>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TABLE_ENDDRAG_ORIGIN_RECT" val="248*287"/>
  <p:tag name="TABLE_ENDDRAG_RECT" val="293*431*248*287"/>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commondata" val="eyJoZGlkIjoiODc3NDMyNmRiZmM3ZjNkOWRiZWQyNzkzYjhjOTI3YzgifQ=="/>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satMod val="110000"/>
                <a:lumMod val="105000"/>
                <a:tint val="67000"/>
              </a:schemeClr>
            </a:gs>
            <a:gs pos="50000">
              <a:schemeClr val="phClr">
                <a:lumMod val="105000"/>
                <a:satMod val="103000"/>
                <a:tint val="73000"/>
              </a:schemeClr>
            </a:gs>
            <a:gs pos="100000">
              <a:schemeClr val="phClr">
                <a:satMod val="105000"/>
                <a:lumMod val="109000"/>
                <a:tint val="81000"/>
              </a:schemeClr>
            </a:gs>
          </a:gsLst>
          <a:lin ang="5400000" scaled="0"/>
        </a:gradFill>
        <a:gradFill rotWithShape="1">
          <a:gsLst>
            <a:gs pos="0">
              <a:schemeClr val="phClr">
                <a:satMod val="103000"/>
                <a:lumMod val="102000"/>
                <a:shade val="94000"/>
              </a:schemeClr>
            </a:gs>
            <a:gs pos="50000">
              <a:schemeClr val="phClr">
                <a:lumMod val="110000"/>
                <a:satMod val="100000"/>
                <a:tint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5785</Words>
  <Application>WPS 演示</Application>
  <PresentationFormat/>
  <Paragraphs>376</Paragraphs>
  <Slides>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TitlesOfParts>
    <vt:vector size="13" baseType="lpstr">
      <vt:lpstr>Arial</vt:lpstr>
      <vt:lpstr>宋体</vt:lpstr>
      <vt:lpstr>Wingdings</vt:lpstr>
      <vt:lpstr>微软雅黑</vt:lpstr>
      <vt:lpstr>Arial</vt:lpstr>
      <vt:lpstr>Arial Unicode MS</vt:lpstr>
      <vt:lpstr>Calibri</vt:lpstr>
      <vt:lpstr>Office theme</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如本科技-RVC系列3D工业相机 V1.5 20230906</dc:title>
  <dc:creator/>
  <cp:lastModifiedBy>该取个什么名字好呢</cp:lastModifiedBy>
  <cp:revision>31</cp:revision>
  <dcterms:created xsi:type="dcterms:W3CDTF">2023-10-25T02:28:00Z</dcterms:created>
  <dcterms:modified xsi:type="dcterms:W3CDTF">2023-11-09T01:43:13Z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O">
    <vt:lpwstr>wqlLaW5nc29mdCBQREYgdG8gV1BTIDkw</vt:lpwstr>
  </property>
  <property fmtid="{D5CDD505-2E9C-101B-9397-08002B2CF9AE}" pid="3" name="Created">
    <vt:filetime>2023-09-29T02:12:56Z</vt:filetime>
  </property>
  <property fmtid="{D5CDD505-2E9C-101B-9397-08002B2CF9AE}" pid="4" name="ICV">
    <vt:lpwstr>58F7CD5136D043F1ACB9F68E0C904E94_13</vt:lpwstr>
  </property>
  <property fmtid="{D5CDD505-2E9C-101B-9397-08002B2CF9AE}" pid="5" name="KSOProductBuildVer">
    <vt:lpwstr>2052-12.1.0.15933</vt:lpwstr>
  </property>
</Properties>
</file>